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1"/>
  </p:sldMasterIdLst>
  <p:notesMasterIdLst>
    <p:notesMasterId r:id="rId21"/>
  </p:notesMasterIdLst>
  <p:handoutMasterIdLst>
    <p:handoutMasterId r:id="rId22"/>
  </p:handoutMasterIdLst>
  <p:sldIdLst>
    <p:sldId id="265" r:id="rId2"/>
    <p:sldId id="289" r:id="rId3"/>
    <p:sldId id="299" r:id="rId4"/>
    <p:sldId id="274" r:id="rId5"/>
    <p:sldId id="290" r:id="rId6"/>
    <p:sldId id="291" r:id="rId7"/>
    <p:sldId id="300" r:id="rId8"/>
    <p:sldId id="292" r:id="rId9"/>
    <p:sldId id="294" r:id="rId10"/>
    <p:sldId id="295" r:id="rId11"/>
    <p:sldId id="302" r:id="rId12"/>
    <p:sldId id="303" r:id="rId13"/>
    <p:sldId id="301" r:id="rId14"/>
    <p:sldId id="304" r:id="rId15"/>
    <p:sldId id="305" r:id="rId16"/>
    <p:sldId id="293" r:id="rId17"/>
    <p:sldId id="306" r:id="rId18"/>
    <p:sldId id="284" r:id="rId19"/>
    <p:sldId id="307"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pos="6816" userDrawn="1">
          <p15:clr>
            <a:srgbClr val="A4A3A4"/>
          </p15:clr>
        </p15:guide>
        <p15:guide id="3" pos="816" userDrawn="1">
          <p15:clr>
            <a:srgbClr val="A4A3A4"/>
          </p15:clr>
        </p15:guide>
        <p15:guide id="4" orient="horz" pos="216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8"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93D81CF-94F2-401A-BA57-92F5A7B2D0C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5126" autoAdjust="0"/>
  </p:normalViewPr>
  <p:slideViewPr>
    <p:cSldViewPr>
      <p:cViewPr>
        <p:scale>
          <a:sx n="70" d="100"/>
          <a:sy n="70" d="100"/>
        </p:scale>
        <p:origin x="618" y="318"/>
      </p:cViewPr>
      <p:guideLst>
        <p:guide pos="3840"/>
        <p:guide pos="6816"/>
        <p:guide pos="816"/>
        <p:guide orient="horz" pos="2160"/>
      </p:guideLst>
    </p:cSldViewPr>
  </p:slideViewPr>
  <p:notesTextViewPr>
    <p:cViewPr>
      <p:scale>
        <a:sx n="1" d="1"/>
        <a:sy n="1" d="1"/>
      </p:scale>
      <p:origin x="0" y="0"/>
    </p:cViewPr>
  </p:notesTextViewPr>
  <p:notesViewPr>
    <p:cSldViewPr>
      <p:cViewPr varScale="1">
        <p:scale>
          <a:sx n="95" d="100"/>
          <a:sy n="95" d="100"/>
        </p:scale>
        <p:origin x="3576"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0EA5F0D-C1DC-412F-A146-DDB3A74B588F}" type="datetimeFigureOut">
              <a:rPr lang="en-US"/>
              <a:t>23-Apr-21</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BAE14B8-3CC9-472D-9BC5-A84D80684DE2}" type="slidenum">
              <a:rPr/>
              <a:t>‹#›</a:t>
            </a:fld>
            <a:endParaRPr/>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CDE508-72C8-4AB5-AA9C-1584D31690E0}" type="datetimeFigureOut">
              <a:rPr lang="en-US"/>
              <a:t>23-Apr-21</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dirty="0"/>
              <a:t>Click to edit Master text styles</a:t>
            </a:r>
          </a:p>
          <a:p>
            <a:pPr lvl="1"/>
            <a:r>
              <a:rPr dirty="0"/>
              <a:t>Second level</a:t>
            </a:r>
          </a:p>
          <a:p>
            <a:pPr lvl="2"/>
            <a:r>
              <a:rPr dirty="0"/>
              <a:t>Third level</a:t>
            </a:r>
          </a:p>
          <a:p>
            <a:pPr lvl="3"/>
            <a:r>
              <a:rPr dirty="0"/>
              <a:t>Fourth level</a:t>
            </a:r>
          </a:p>
          <a:p>
            <a:pPr lvl="4"/>
            <a:r>
              <a:rPr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B667E1-E601-4AAF-B95C-B25720D70A60}" type="slidenum">
              <a:rPr/>
              <a:t>‹#›</a:t>
            </a:fld>
            <a:endParaRPr/>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May require more than one slide</a:t>
            </a:r>
          </a:p>
        </p:txBody>
      </p:sp>
      <p:sp>
        <p:nvSpPr>
          <p:cNvPr id="4" name="Slide Number Placeholder 3"/>
          <p:cNvSpPr>
            <a:spLocks noGrp="1"/>
          </p:cNvSpPr>
          <p:nvPr>
            <p:ph type="sldNum" sz="quarter" idx="10"/>
          </p:nvPr>
        </p:nvSpPr>
        <p:spPr/>
        <p:txBody>
          <a:bodyPr/>
          <a:lstStyle/>
          <a:p>
            <a:fld id="{7FB667E1-E601-4AAF-B95C-B25720D70A60}" type="slidenum">
              <a:rPr lang="en-US" smtClean="0"/>
              <a:t>2</a:t>
            </a:fld>
            <a:endParaRPr lang="en-US"/>
          </a:p>
        </p:txBody>
      </p:sp>
    </p:spTree>
    <p:extLst>
      <p:ext uri="{BB962C8B-B14F-4D97-AF65-F5344CB8AC3E}">
        <p14:creationId xmlns:p14="http://schemas.microsoft.com/office/powerpoint/2010/main" val="42658260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buFont typeface="Wingdings" panose="05000000000000000000" pitchFamily="2" charset="2"/>
              <a:buChar char="v"/>
            </a:pPr>
            <a:r>
              <a:rPr lang="en-US" dirty="0"/>
              <a:t>While Starbucks enjoys considerable dominance of the field due to its strengths. The corporation has its weaknesses that we intend to capitalize on to promote and propel our business to success. their weaknesses include; </a:t>
            </a:r>
            <a:r>
              <a:rPr lang="en-US" sz="1200" dirty="0">
                <a:latin typeface="Times New Roman" panose="02020603050405020304" pitchFamily="18" charset="0"/>
                <a:cs typeface="Times New Roman" panose="02020603050405020304" pitchFamily="18" charset="0"/>
              </a:rPr>
              <a:t>Pricing of Starbucks products is high more than the budgets of many working customers. </a:t>
            </a:r>
          </a:p>
          <a:p>
            <a:pPr>
              <a:lnSpc>
                <a:spcPct val="200000"/>
              </a:lnSpc>
              <a:buFont typeface="Wingdings" panose="05000000000000000000" pitchFamily="2" charset="2"/>
              <a:buChar char="v"/>
            </a:pPr>
            <a:r>
              <a:rPr lang="en-US" sz="1200" dirty="0">
                <a:latin typeface="Times New Roman" panose="02020603050405020304" pitchFamily="18" charset="0"/>
                <a:cs typeface="Times New Roman" panose="02020603050405020304" pitchFamily="18" charset="0"/>
              </a:rPr>
              <a:t>Starbucks is widely known for their provision of coffee and not other beverage products such as tea. Tea time will provide tea and other products such as pastries and chocolates at a fair price allowing our customers to experience high quality products and services at affordable prices. </a:t>
            </a:r>
          </a:p>
          <a:p>
            <a:endParaRPr lang="en-US" dirty="0"/>
          </a:p>
        </p:txBody>
      </p:sp>
      <p:sp>
        <p:nvSpPr>
          <p:cNvPr id="4" name="Slide Number Placeholder 3"/>
          <p:cNvSpPr>
            <a:spLocks noGrp="1"/>
          </p:cNvSpPr>
          <p:nvPr>
            <p:ph type="sldNum" sz="quarter" idx="5"/>
          </p:nvPr>
        </p:nvSpPr>
        <p:spPr/>
        <p:txBody>
          <a:bodyPr/>
          <a:lstStyle/>
          <a:p>
            <a:fld id="{7FB667E1-E601-4AAF-B95C-B25720D70A60}" type="slidenum">
              <a:rPr lang="en-US" smtClean="0"/>
              <a:t>11</a:t>
            </a:fld>
            <a:endParaRPr lang="en-US"/>
          </a:p>
        </p:txBody>
      </p:sp>
    </p:spTree>
    <p:extLst>
      <p:ext uri="{BB962C8B-B14F-4D97-AF65-F5344CB8AC3E}">
        <p14:creationId xmlns:p14="http://schemas.microsoft.com/office/powerpoint/2010/main" val="30750345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buFont typeface="Wingdings" panose="05000000000000000000" pitchFamily="2" charset="2"/>
              <a:buNone/>
            </a:pPr>
            <a:r>
              <a:rPr lang="en-US" sz="1200" dirty="0">
                <a:latin typeface="Times New Roman" panose="02020603050405020304" pitchFamily="18" charset="0"/>
                <a:cs typeface="Times New Roman" panose="02020603050405020304" pitchFamily="18" charset="0"/>
              </a:rPr>
              <a:t>The tea industry, competition is based on the quality of tea provided to customers, education of the customer base, and knowledgeable tea tenders. Providing customer with a good cup of tea will make them loyal customers are the tea shop. The tea shop provides tea drinkers with a relaxing and fun environment to enjoy their tea, learn about varieties of tea and enhance their health.</a:t>
            </a:r>
          </a:p>
          <a:p>
            <a:endParaRPr lang="en-US" dirty="0"/>
          </a:p>
        </p:txBody>
      </p:sp>
      <p:sp>
        <p:nvSpPr>
          <p:cNvPr id="4" name="Slide Number Placeholder 3"/>
          <p:cNvSpPr>
            <a:spLocks noGrp="1"/>
          </p:cNvSpPr>
          <p:nvPr>
            <p:ph type="sldNum" sz="quarter" idx="5"/>
          </p:nvPr>
        </p:nvSpPr>
        <p:spPr/>
        <p:txBody>
          <a:bodyPr/>
          <a:lstStyle/>
          <a:p>
            <a:fld id="{7FB667E1-E601-4AAF-B95C-B25720D70A60}" type="slidenum">
              <a:rPr lang="en-US" smtClean="0"/>
              <a:t>12</a:t>
            </a:fld>
            <a:endParaRPr lang="en-US"/>
          </a:p>
        </p:txBody>
      </p:sp>
    </p:spTree>
    <p:extLst>
      <p:ext uri="{BB962C8B-B14F-4D97-AF65-F5344CB8AC3E}">
        <p14:creationId xmlns:p14="http://schemas.microsoft.com/office/powerpoint/2010/main" val="9799884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buFont typeface="Wingdings" panose="05000000000000000000" pitchFamily="2" charset="2"/>
              <a:buNone/>
            </a:pPr>
            <a:r>
              <a:rPr lang="en-US" sz="1200" dirty="0">
                <a:latin typeface="Times New Roman" panose="02020603050405020304" pitchFamily="18" charset="0"/>
                <a:cs typeface="Times New Roman" panose="02020603050405020304" pitchFamily="18" charset="0"/>
              </a:rPr>
              <a:t>The company’s marketing strategy is to ensure potential customers are aware of the Tea Shop. The company will also focus on educating potential customers about the Tea house and what makes its services a unique experience. The marketing strategy for the organization include advertising and promotion. The tea shop will additionally use the pricing strategy to market its products. The tea shop will offer tea products and services at an affordable prices. </a:t>
            </a:r>
            <a:endParaRPr lang="en-US" dirty="0"/>
          </a:p>
        </p:txBody>
      </p:sp>
      <p:sp>
        <p:nvSpPr>
          <p:cNvPr id="4" name="Slide Number Placeholder 3"/>
          <p:cNvSpPr>
            <a:spLocks noGrp="1"/>
          </p:cNvSpPr>
          <p:nvPr>
            <p:ph type="sldNum" sz="quarter" idx="5"/>
          </p:nvPr>
        </p:nvSpPr>
        <p:spPr/>
        <p:txBody>
          <a:bodyPr/>
          <a:lstStyle/>
          <a:p>
            <a:fld id="{7FB667E1-E601-4AAF-B95C-B25720D70A60}" type="slidenum">
              <a:rPr lang="en-US" smtClean="0"/>
              <a:t>13</a:t>
            </a:fld>
            <a:endParaRPr lang="en-US"/>
          </a:p>
        </p:txBody>
      </p:sp>
    </p:spTree>
    <p:extLst>
      <p:ext uri="{BB962C8B-B14F-4D97-AF65-F5344CB8AC3E}">
        <p14:creationId xmlns:p14="http://schemas.microsoft.com/office/powerpoint/2010/main" val="5057600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imes New Roman" panose="02020603050405020304" pitchFamily="18" charset="0"/>
                <a:cs typeface="Times New Roman" panose="02020603050405020304" pitchFamily="18" charset="0"/>
              </a:rPr>
              <a:t>The tea shop will provide counter service in a cozy, inviting and professionally designed interior space. Seating at the shop will comprise of a mix of smaller tables and longer tables to accommodate individual and group customers. Exterior seating will be made up of chair and tables at sunshade umbrella for customer who would prefer an outside environment. </a:t>
            </a:r>
          </a:p>
          <a:p>
            <a:endParaRPr lang="en-US" dirty="0"/>
          </a:p>
        </p:txBody>
      </p:sp>
      <p:sp>
        <p:nvSpPr>
          <p:cNvPr id="4" name="Slide Number Placeholder 3"/>
          <p:cNvSpPr>
            <a:spLocks noGrp="1"/>
          </p:cNvSpPr>
          <p:nvPr>
            <p:ph type="sldNum" sz="quarter" idx="5"/>
          </p:nvPr>
        </p:nvSpPr>
        <p:spPr/>
        <p:txBody>
          <a:bodyPr/>
          <a:lstStyle/>
          <a:p>
            <a:fld id="{7FB667E1-E601-4AAF-B95C-B25720D70A60}" type="slidenum">
              <a:rPr lang="en-US" smtClean="0"/>
              <a:t>14</a:t>
            </a:fld>
            <a:endParaRPr lang="en-US"/>
          </a:p>
        </p:txBody>
      </p:sp>
    </p:spTree>
    <p:extLst>
      <p:ext uri="{BB962C8B-B14F-4D97-AF65-F5344CB8AC3E}">
        <p14:creationId xmlns:p14="http://schemas.microsoft.com/office/powerpoint/2010/main" val="21112389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343742"/>
                </a:solidFill>
                <a:effectLst/>
                <a:latin typeface="Open Sans"/>
              </a:rPr>
              <a:t>The table highlights the Tea Shop’s forecasted sales. We expect sales to start off conservatively and increase in subsequent years of operation. We expect to average total sales of $135400 in the first year which will gradually increase to $164900 in the second year and $18930 in the third years. The increase of expected sales will be due to increased market of the tea shop and provision of high quality products and services that will retain customers and attract others. </a:t>
            </a:r>
            <a:endParaRPr lang="en-US" dirty="0"/>
          </a:p>
        </p:txBody>
      </p:sp>
      <p:sp>
        <p:nvSpPr>
          <p:cNvPr id="4" name="Slide Number Placeholder 3"/>
          <p:cNvSpPr>
            <a:spLocks noGrp="1"/>
          </p:cNvSpPr>
          <p:nvPr>
            <p:ph type="sldNum" sz="quarter" idx="5"/>
          </p:nvPr>
        </p:nvSpPr>
        <p:spPr/>
        <p:txBody>
          <a:bodyPr/>
          <a:lstStyle/>
          <a:p>
            <a:fld id="{7FB667E1-E601-4AAF-B95C-B25720D70A60}" type="slidenum">
              <a:rPr lang="en-US" smtClean="0"/>
              <a:t>15</a:t>
            </a:fld>
            <a:endParaRPr lang="en-US"/>
          </a:p>
        </p:txBody>
      </p:sp>
    </p:spTree>
    <p:extLst>
      <p:ext uri="{BB962C8B-B14F-4D97-AF65-F5344CB8AC3E}">
        <p14:creationId xmlns:p14="http://schemas.microsoft.com/office/powerpoint/2010/main" val="28220203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222222"/>
                </a:solidFill>
                <a:effectLst/>
                <a:latin typeface="Rubik"/>
              </a:rPr>
              <a:t>The operational plan include the physical requirements of the busines. Starting the Tea shop business will require retail space, equipment, staff, suppl and inventory. We have chosen a retail space with interior space of 3000 square feet and outside space of 600 square feet. The building is located in an areas zoned for restaurant usage an in a good location, that is, with flowing people traffic. For employees will be hired to work in the tea shop, two of them on part time basis and two on full time basis. </a:t>
            </a:r>
            <a:endParaRPr lang="en-US" dirty="0"/>
          </a:p>
        </p:txBody>
      </p:sp>
      <p:sp>
        <p:nvSpPr>
          <p:cNvPr id="4" name="Slide Number Placeholder 3"/>
          <p:cNvSpPr>
            <a:spLocks noGrp="1"/>
          </p:cNvSpPr>
          <p:nvPr>
            <p:ph type="sldNum" sz="quarter" idx="5"/>
          </p:nvPr>
        </p:nvSpPr>
        <p:spPr/>
        <p:txBody>
          <a:bodyPr/>
          <a:lstStyle/>
          <a:p>
            <a:fld id="{7FB667E1-E601-4AAF-B95C-B25720D70A60}" type="slidenum">
              <a:rPr lang="en-US" smtClean="0"/>
              <a:t>16</a:t>
            </a:fld>
            <a:endParaRPr lang="en-US"/>
          </a:p>
        </p:txBody>
      </p:sp>
    </p:spTree>
    <p:extLst>
      <p:ext uri="{BB962C8B-B14F-4D97-AF65-F5344CB8AC3E}">
        <p14:creationId xmlns:p14="http://schemas.microsoft.com/office/powerpoint/2010/main" val="3209032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buFont typeface="Wingdings" panose="05000000000000000000" pitchFamily="2" charset="2"/>
              <a:buNone/>
            </a:pPr>
            <a:r>
              <a:rPr lang="en-US" sz="1200" dirty="0">
                <a:latin typeface="Times New Roman" panose="02020603050405020304" pitchFamily="18" charset="0"/>
                <a:cs typeface="Times New Roman" panose="02020603050405020304" pitchFamily="18" charset="0"/>
              </a:rPr>
              <a:t>The Tea shop will be managed by its owner who has extensive knowledge on food service management and related industries. The owner will leverage his knowledge in tea brewing, purchasing and marketing as well as running a start up beverage business for the success of Tea Time Tea Shop. Our management style is not hierarchical therefore,  encouraging all individuals working at the Tea shop to learn as much as they can about the business. </a:t>
            </a:r>
          </a:p>
          <a:p>
            <a:endParaRPr lang="en-US" dirty="0"/>
          </a:p>
        </p:txBody>
      </p:sp>
      <p:sp>
        <p:nvSpPr>
          <p:cNvPr id="4" name="Slide Number Placeholder 3"/>
          <p:cNvSpPr>
            <a:spLocks noGrp="1"/>
          </p:cNvSpPr>
          <p:nvPr>
            <p:ph type="sldNum" sz="quarter" idx="5"/>
          </p:nvPr>
        </p:nvSpPr>
        <p:spPr/>
        <p:txBody>
          <a:bodyPr/>
          <a:lstStyle/>
          <a:p>
            <a:fld id="{7FB667E1-E601-4AAF-B95C-B25720D70A60}" type="slidenum">
              <a:rPr lang="en-US" smtClean="0"/>
              <a:t>17</a:t>
            </a:fld>
            <a:endParaRPr lang="en-US"/>
          </a:p>
        </p:txBody>
      </p:sp>
    </p:spTree>
    <p:extLst>
      <p:ext uri="{BB962C8B-B14F-4D97-AF65-F5344CB8AC3E}">
        <p14:creationId xmlns:p14="http://schemas.microsoft.com/office/powerpoint/2010/main" val="19016388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pPr>
            <a:r>
              <a:rPr lang="en-US" dirty="0"/>
              <a:t>Our financial plan is based on an extensive research on similar business operating in the tea industry. It caters for rent, cost of equipment and other operational costs. </a:t>
            </a:r>
            <a:r>
              <a:rPr lang="en-US" dirty="0">
                <a:latin typeface="Times New Roman" panose="02020603050405020304" pitchFamily="18" charset="0"/>
                <a:cs typeface="Times New Roman" panose="02020603050405020304" pitchFamily="18" charset="0"/>
              </a:rPr>
              <a:t>The Tea Shop’s forecast is conservative and as an owner operated business, compensation can be adjusted if the sales do not meet the projected targets.  We expect to gradually increase sales and profits as the business grows. The tea shop expansion will be based on the whether the projections are met or exceeded. </a:t>
            </a:r>
          </a:p>
          <a:p>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t>18</a:t>
            </a:fld>
            <a:endParaRPr lang="en-US"/>
          </a:p>
        </p:txBody>
      </p:sp>
    </p:spTree>
    <p:extLst>
      <p:ext uri="{BB962C8B-B14F-4D97-AF65-F5344CB8AC3E}">
        <p14:creationId xmlns:p14="http://schemas.microsoft.com/office/powerpoint/2010/main" val="1214956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Tea time is a start up tea shop business that intends to provide a full wide variety of teas, chocolate, and pastries to customers. The American Tea market has been growing in the last 2 decades with a significant increase in tea consumption. Tea sales in the U.S have risen by 165% while business offering sit down services such as tea room and tea houses have increased by 15%. The rise of the tea market has been attributed to the changing fashion that fancies hot beverage drinks and the fact that many working Americans are accepting hot beverages as an affordable luxury. </a:t>
            </a:r>
            <a:r>
              <a:rPr lang="en-US" sz="1200" dirty="0">
                <a:latin typeface="Times New Roman" panose="02020603050405020304" pitchFamily="18" charset="0"/>
                <a:cs typeface="Times New Roman" panose="02020603050405020304" pitchFamily="18" charset="0"/>
              </a:rPr>
              <a:t>Tea Time Tea Shop’s mission is to provide high quality teas, tea accessories, chocolates and pastries to customers in a fun and relaxed atmosphere. The objective for the business is to increase profit as the business grows. </a:t>
            </a:r>
            <a:endParaRPr lang="en-US" dirty="0"/>
          </a:p>
        </p:txBody>
      </p:sp>
      <p:sp>
        <p:nvSpPr>
          <p:cNvPr id="4" name="Slide Number Placeholder 3"/>
          <p:cNvSpPr>
            <a:spLocks noGrp="1"/>
          </p:cNvSpPr>
          <p:nvPr>
            <p:ph type="sldNum" sz="quarter" idx="5"/>
          </p:nvPr>
        </p:nvSpPr>
        <p:spPr/>
        <p:txBody>
          <a:bodyPr/>
          <a:lstStyle/>
          <a:p>
            <a:fld id="{7FB667E1-E601-4AAF-B95C-B25720D70A60}" type="slidenum">
              <a:rPr lang="en-US" smtClean="0"/>
              <a:t>3</a:t>
            </a:fld>
            <a:endParaRPr lang="en-US"/>
          </a:p>
        </p:txBody>
      </p:sp>
    </p:spTree>
    <p:extLst>
      <p:ext uri="{BB962C8B-B14F-4D97-AF65-F5344CB8AC3E}">
        <p14:creationId xmlns:p14="http://schemas.microsoft.com/office/powerpoint/2010/main" val="15039492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212529"/>
                </a:solidFill>
                <a:effectLst/>
                <a:latin typeface="Raleway"/>
              </a:rPr>
              <a:t>Tea is a popular beverage in the world only coming second to water. Tea’s popularity in the USA has quickly grown due to its linked health benefits and increasing use of tea for recreational purposes (</a:t>
            </a:r>
            <a:r>
              <a:rPr lang="en-US" b="0" i="0" dirty="0">
                <a:solidFill>
                  <a:srgbClr val="222222"/>
                </a:solidFill>
                <a:effectLst/>
                <a:latin typeface="Times New Roman" panose="02020603050405020304" pitchFamily="18" charset="0"/>
                <a:cs typeface="Times New Roman" panose="02020603050405020304" pitchFamily="18" charset="0"/>
              </a:rPr>
              <a:t>Vieux et al., 2019)</a:t>
            </a:r>
            <a:r>
              <a:rPr lang="en-US" b="0" i="0" dirty="0">
                <a:solidFill>
                  <a:srgbClr val="212529"/>
                </a:solidFill>
                <a:effectLst/>
                <a:latin typeface="Raleway"/>
              </a:rPr>
              <a:t>. Tea shops provide a relaxing and fun environment where people socialize while enjoying tea. With the increasing demand for tea products in the United States, our tea shop focuses on venturing into this market and giving customers a new experience by providing them with premium teas, unique chocolate and pastries. </a:t>
            </a:r>
            <a:endParaRPr lang="en-US" sz="1200" b="0" i="1"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7FB667E1-E601-4AAF-B95C-B25720D70A60}" type="slidenum">
              <a:rPr lang="en-US" smtClean="0"/>
              <a:t>4</a:t>
            </a:fld>
            <a:endParaRPr lang="en-US"/>
          </a:p>
        </p:txBody>
      </p:sp>
    </p:spTree>
    <p:extLst>
      <p:ext uri="{BB962C8B-B14F-4D97-AF65-F5344CB8AC3E}">
        <p14:creationId xmlns:p14="http://schemas.microsoft.com/office/powerpoint/2010/main" val="29093101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150000"/>
              </a:lnSpc>
              <a:buNone/>
            </a:pPr>
            <a:r>
              <a:rPr lang="en-US" sz="2400" dirty="0">
                <a:latin typeface="Times New Roman" panose="02020603050405020304" pitchFamily="18" charset="0"/>
                <a:cs typeface="Times New Roman" panose="02020603050405020304" pitchFamily="18" charset="0"/>
              </a:rPr>
              <a:t>Tea Time Tea Shop is a start up business with the focus of providing customers a wide variety of tee including black tea, green tea, flavored tea, herbal tea and loose tea. The Tea Shop also will provide tea accessories, chocolates and pastries that will accompany tea orders. Tea Time Tea Shop targets tea lovers and who have discretionary income especially corporate employees and business people. </a:t>
            </a:r>
            <a:endParaRPr lang="en-US" dirty="0"/>
          </a:p>
        </p:txBody>
      </p:sp>
      <p:sp>
        <p:nvSpPr>
          <p:cNvPr id="4" name="Slide Number Placeholder 3"/>
          <p:cNvSpPr>
            <a:spLocks noGrp="1"/>
          </p:cNvSpPr>
          <p:nvPr>
            <p:ph type="sldNum" sz="quarter" idx="5"/>
          </p:nvPr>
        </p:nvSpPr>
        <p:spPr/>
        <p:txBody>
          <a:bodyPr/>
          <a:lstStyle/>
          <a:p>
            <a:fld id="{7FB667E1-E601-4AAF-B95C-B25720D70A60}" type="slidenum">
              <a:rPr lang="en-US" smtClean="0"/>
              <a:t>5</a:t>
            </a:fld>
            <a:endParaRPr lang="en-US"/>
          </a:p>
        </p:txBody>
      </p:sp>
    </p:spTree>
    <p:extLst>
      <p:ext uri="{BB962C8B-B14F-4D97-AF65-F5344CB8AC3E}">
        <p14:creationId xmlns:p14="http://schemas.microsoft.com/office/powerpoint/2010/main" val="31922273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imes New Roman" panose="02020603050405020304" pitchFamily="18" charset="0"/>
                <a:cs typeface="Times New Roman" panose="02020603050405020304" pitchFamily="18" charset="0"/>
              </a:rPr>
              <a:t>The tea shop will provide customers to a wide variety of tea types  including black teas, green teas, flavored teas, hot and iced teas. Tea Time Tea Shop will work with customers to provide pre-made gift baskets for any occasion. Freshly baked pastries will be offered to customers to complement the beverage.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7FB667E1-E601-4AAF-B95C-B25720D70A60}" type="slidenum">
              <a:rPr lang="en-US" smtClean="0"/>
              <a:t>6</a:t>
            </a:fld>
            <a:endParaRPr lang="en-US"/>
          </a:p>
        </p:txBody>
      </p:sp>
    </p:spTree>
    <p:extLst>
      <p:ext uri="{BB962C8B-B14F-4D97-AF65-F5344CB8AC3E}">
        <p14:creationId xmlns:p14="http://schemas.microsoft.com/office/powerpoint/2010/main" val="7686129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 the last 2 decades, the global tea market has been on the rise. The tea market was approximated to be worth $200 million dollars in 2020 and projected to rise into the future. This is due to the growing trend of people turning to hot beverages due to fashion or as a result of a widely accepted idea that they are affordable luxuries. Additionally, exposure to western Asia practice and use of Tea for medicinal purpose has influenced tea use as making people are taking them for their health benefits (</a:t>
            </a:r>
            <a:r>
              <a:rPr lang="en-US" b="0" i="0" dirty="0">
                <a:solidFill>
                  <a:srgbClr val="222222"/>
                </a:solidFill>
                <a:effectLst/>
                <a:latin typeface="Times New Roman" panose="02020603050405020304" pitchFamily="18" charset="0"/>
                <a:cs typeface="Times New Roman" panose="02020603050405020304" pitchFamily="18" charset="0"/>
              </a:rPr>
              <a:t>Vieux et al., 2019)</a:t>
            </a:r>
            <a:r>
              <a:rPr lang="en-US" dirty="0"/>
              <a:t>. </a:t>
            </a:r>
          </a:p>
        </p:txBody>
      </p:sp>
      <p:sp>
        <p:nvSpPr>
          <p:cNvPr id="4" name="Slide Number Placeholder 3"/>
          <p:cNvSpPr>
            <a:spLocks noGrp="1"/>
          </p:cNvSpPr>
          <p:nvPr>
            <p:ph type="sldNum" sz="quarter" idx="5"/>
          </p:nvPr>
        </p:nvSpPr>
        <p:spPr/>
        <p:txBody>
          <a:bodyPr/>
          <a:lstStyle/>
          <a:p>
            <a:fld id="{7FB667E1-E601-4AAF-B95C-B25720D70A60}" type="slidenum">
              <a:rPr lang="en-US" smtClean="0"/>
              <a:t>7</a:t>
            </a:fld>
            <a:endParaRPr lang="en-US"/>
          </a:p>
        </p:txBody>
      </p:sp>
    </p:spTree>
    <p:extLst>
      <p:ext uri="{BB962C8B-B14F-4D97-AF65-F5344CB8AC3E}">
        <p14:creationId xmlns:p14="http://schemas.microsoft.com/office/powerpoint/2010/main" val="37703091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Tea shops in the United states have increased by 15% in the last 15 years partly because of the marketing efforts made by giant corporations such as Starbucks to popularize the hot beverages and the changing fashion trends. This is a market that is worth investing in as there is an increasing demand for tea and other hot beverages. </a:t>
            </a:r>
          </a:p>
        </p:txBody>
      </p:sp>
      <p:sp>
        <p:nvSpPr>
          <p:cNvPr id="4" name="Slide Number Placeholder 3"/>
          <p:cNvSpPr>
            <a:spLocks noGrp="1"/>
          </p:cNvSpPr>
          <p:nvPr>
            <p:ph type="sldNum" sz="quarter" idx="5"/>
          </p:nvPr>
        </p:nvSpPr>
        <p:spPr/>
        <p:txBody>
          <a:bodyPr/>
          <a:lstStyle/>
          <a:p>
            <a:fld id="{7FB667E1-E601-4AAF-B95C-B25720D70A60}" type="slidenum">
              <a:rPr lang="en-US" smtClean="0"/>
              <a:t>8</a:t>
            </a:fld>
            <a:endParaRPr lang="en-US"/>
          </a:p>
        </p:txBody>
      </p:sp>
    </p:spTree>
    <p:extLst>
      <p:ext uri="{BB962C8B-B14F-4D97-AF65-F5344CB8AC3E}">
        <p14:creationId xmlns:p14="http://schemas.microsoft.com/office/powerpoint/2010/main" val="8152157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buFont typeface="Wingdings" panose="05000000000000000000" pitchFamily="2" charset="2"/>
              <a:buNone/>
            </a:pPr>
            <a:r>
              <a:rPr lang="en-US" sz="1200" dirty="0">
                <a:latin typeface="Times New Roman" panose="02020603050405020304" pitchFamily="18" charset="0"/>
                <a:cs typeface="Times New Roman" panose="02020603050405020304" pitchFamily="18" charset="0"/>
              </a:rPr>
              <a:t>Tea Time Tea Shop will provide an relaxed and fun environment for upper and middle class customers to socialize while enjoying premium teas, unique chocolates and pastries. The tea shop will leverage on its ability to provide a conducive environment for people to enjoy tea and its high quality products and services. Tea Time Tea Shop customers will be happy to pay for our premium tea, pastries, unique chocolates and high quality services. </a:t>
            </a:r>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t>9</a:t>
            </a:fld>
            <a:endParaRPr lang="en-US"/>
          </a:p>
        </p:txBody>
      </p:sp>
    </p:spTree>
    <p:extLst>
      <p:ext uri="{BB962C8B-B14F-4D97-AF65-F5344CB8AC3E}">
        <p14:creationId xmlns:p14="http://schemas.microsoft.com/office/powerpoint/2010/main" val="20151157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pPr>
            <a:r>
              <a:rPr lang="en-US" dirty="0"/>
              <a:t>Hot beverages shop are a common sight in urban areas. There are many companies that provide these services. Our main competition is Starbucks, a multi national corporation that has been in existence for a long period. </a:t>
            </a:r>
            <a:r>
              <a:rPr lang="en-US" sz="1200" dirty="0">
                <a:latin typeface="Times New Roman" panose="02020603050405020304" pitchFamily="18" charset="0"/>
                <a:cs typeface="Times New Roman" panose="02020603050405020304" pitchFamily="18" charset="0"/>
              </a:rPr>
              <a:t>These corporations enjoy considerable success in providing hot beverages in the United states and other countries in the world. Starbucks has a strong brand that easily attract customers and it enjoys a dominant position in the hot beverage industry. </a:t>
            </a:r>
          </a:p>
          <a:p>
            <a:pPr>
              <a:lnSpc>
                <a:spcPct val="150000"/>
              </a:lnSpc>
            </a:pPr>
            <a:r>
              <a:rPr lang="en-US" sz="1200" dirty="0">
                <a:latin typeface="Times New Roman" panose="02020603050405020304" pitchFamily="18" charset="0"/>
                <a:cs typeface="Times New Roman" panose="02020603050405020304" pitchFamily="18" charset="0"/>
              </a:rPr>
              <a:t>Starbucks enjoys considerable success with a strong financial performance therefore, can price its products at middle and high tier range to attract customers.  </a:t>
            </a:r>
          </a:p>
          <a:p>
            <a:r>
              <a:rPr lang="en-US" dirty="0"/>
              <a:t>However, a Starbucks coffee shop is a couple of miles away from the area where we plan to open our tea shop. </a:t>
            </a:r>
          </a:p>
        </p:txBody>
      </p:sp>
      <p:sp>
        <p:nvSpPr>
          <p:cNvPr id="4" name="Slide Number Placeholder 3"/>
          <p:cNvSpPr>
            <a:spLocks noGrp="1"/>
          </p:cNvSpPr>
          <p:nvPr>
            <p:ph type="sldNum" sz="quarter" idx="5"/>
          </p:nvPr>
        </p:nvSpPr>
        <p:spPr/>
        <p:txBody>
          <a:bodyPr/>
          <a:lstStyle/>
          <a:p>
            <a:fld id="{7FB667E1-E601-4AAF-B95C-B25720D70A60}" type="slidenum">
              <a:rPr lang="en-US" smtClean="0"/>
              <a:t>10</a:t>
            </a:fld>
            <a:endParaRPr lang="en-US"/>
          </a:p>
        </p:txBody>
      </p:sp>
    </p:spTree>
    <p:extLst>
      <p:ext uri="{BB962C8B-B14F-4D97-AF65-F5344CB8AC3E}">
        <p14:creationId xmlns:p14="http://schemas.microsoft.com/office/powerpoint/2010/main" val="8127498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23-Apr-21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smtClean="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71754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583DDF-CA54-461A-A486-592D2374C532}" type="datetimeFigureOut">
              <a:rPr lang="en-US" smtClean="0"/>
              <a:t>23-Apr-21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8D9AD5-F248-4919-864A-CFD76CC027D6}"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51801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583DDF-CA54-461A-A486-592D2374C532}" type="datetimeFigureOut">
              <a:rPr lang="en-US" smtClean="0"/>
              <a:t>23-Apr-21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8D9AD5-F248-4919-864A-CFD76CC027D6}"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39359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583DDF-CA54-461A-A486-592D2374C532}" type="datetimeFigureOut">
              <a:rPr lang="en-US" smtClean="0"/>
              <a:t>23-Apr-21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8D9AD5-F248-4919-864A-CFD76CC027D6}" type="slidenum">
              <a:rPr lang="en-US" smtClean="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41652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583DDF-CA54-461A-A486-592D2374C532}" type="datetimeFigureOut">
              <a:rPr lang="en-US" smtClean="0"/>
              <a:t>23-Apr-21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8D9AD5-F248-4919-864A-CFD76CC027D6}"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330504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DD7D43D-6574-4C7B-808D-C6C12215A4D4}" type="datetimeFigureOut">
              <a:rPr lang="en-US" smtClean="0"/>
              <a:t>23-Apr-21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ECE5F2-81AA-4605-B028-6FBA391056AF}"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769151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E583DDF-CA54-461A-A486-592D2374C532}" type="datetimeFigureOut">
              <a:rPr lang="en-US" smtClean="0"/>
              <a:t>23-Apr-21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8D9AD5-F248-4919-864A-CFD76CC027D6}"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731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E583DDF-CA54-461A-A486-592D2374C532}" type="datetimeFigureOut">
              <a:rPr lang="en-US" smtClean="0"/>
              <a:t>23-Apr-21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8D9AD5-F248-4919-864A-CFD76CC027D6}"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98967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583DDF-CA54-461A-A486-592D2374C532}" type="datetimeFigureOut">
              <a:rPr lang="en-US" smtClean="0"/>
              <a:pPr/>
              <a:t>23-Apr-21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8D9AD5-F248-4919-864A-CFD76CC027D6}" type="slidenum">
              <a:rPr lang="en-US" smtClean="0"/>
              <a:pPr/>
              <a:t>‹#›</a:t>
            </a:fld>
            <a:endParaRPr lang="en-US"/>
          </a:p>
        </p:txBody>
      </p:sp>
    </p:spTree>
    <p:extLst>
      <p:ext uri="{BB962C8B-B14F-4D97-AF65-F5344CB8AC3E}">
        <p14:creationId xmlns:p14="http://schemas.microsoft.com/office/powerpoint/2010/main" val="549122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E583DDF-CA54-461A-A486-592D2374C532}" type="datetimeFigureOut">
              <a:rPr lang="en-US" smtClean="0"/>
              <a:t>23-Apr-21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8D9AD5-F248-4919-864A-CFD76CC027D6}"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062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9E583DDF-CA54-461A-A486-592D2374C532}" type="datetimeFigureOut">
              <a:rPr lang="en-US" smtClean="0"/>
              <a:t>23-Apr-21</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CA8D9AD5-F248-4919-864A-CFD76CC027D6}"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810360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9E583DDF-CA54-461A-A486-592D2374C532}" type="datetimeFigureOut">
              <a:rPr lang="en-US" smtClean="0"/>
              <a:pPr/>
              <a:t>23-Apr-21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CA8D9AD5-F248-4919-864A-CFD76CC027D6}" type="slidenum">
              <a:rPr lang="en-US" smtClean="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6996467"/>
      </p:ext>
    </p:extLst>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1219200"/>
            <a:ext cx="8637073" cy="2541431"/>
          </a:xfrm>
        </p:spPr>
        <p:txBody>
          <a:bodyPr>
            <a:normAutofit/>
          </a:bodyPr>
          <a:lstStyle/>
          <a:p>
            <a:r>
              <a:rPr lang="en-US" sz="7000" dirty="0">
                <a:solidFill>
                  <a:schemeClr val="bg1"/>
                </a:solidFill>
                <a:latin typeface="Algerian" panose="04020705040A02060702" pitchFamily="82" charset="0"/>
              </a:rPr>
              <a:t>Tea Shop Business Plan</a:t>
            </a:r>
          </a:p>
        </p:txBody>
      </p:sp>
      <p:sp>
        <p:nvSpPr>
          <p:cNvPr id="4" name="Subtitle 3"/>
          <p:cNvSpPr>
            <a:spLocks noGrp="1"/>
          </p:cNvSpPr>
          <p:nvPr>
            <p:ph type="subTitle" idx="1"/>
          </p:nvPr>
        </p:nvSpPr>
        <p:spPr>
          <a:xfrm>
            <a:off x="2362200" y="3886200"/>
            <a:ext cx="8637072" cy="977621"/>
          </a:xfrm>
        </p:spPr>
        <p:txBody>
          <a:bodyPr>
            <a:normAutofit/>
          </a:bodyPr>
          <a:lstStyle/>
          <a:p>
            <a:r>
              <a:rPr lang="en-US" sz="2800" dirty="0">
                <a:solidFill>
                  <a:srgbClr val="C00000"/>
                </a:solidFill>
              </a:rPr>
              <a:t>Presenter Name</a:t>
            </a:r>
          </a:p>
        </p:txBody>
      </p:sp>
    </p:spTree>
    <p:extLst>
      <p:ext uri="{BB962C8B-B14F-4D97-AF65-F5344CB8AC3E}">
        <p14:creationId xmlns:p14="http://schemas.microsoft.com/office/powerpoint/2010/main" val="2798809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09600" y="0"/>
            <a:ext cx="10439400" cy="762000"/>
          </a:xfrm>
        </p:spPr>
        <p:txBody>
          <a:bodyPr>
            <a:normAutofit/>
          </a:bodyPr>
          <a:lstStyle/>
          <a:p>
            <a:pPr algn="ctr"/>
            <a:r>
              <a:rPr lang="en-US" sz="3600" b="1" dirty="0">
                <a:latin typeface="Times New Roman" panose="02020603050405020304" pitchFamily="18" charset="0"/>
                <a:cs typeface="Times New Roman" panose="02020603050405020304" pitchFamily="18" charset="0"/>
              </a:rPr>
              <a:t>Competition Analysis</a:t>
            </a:r>
          </a:p>
        </p:txBody>
      </p:sp>
      <p:sp>
        <p:nvSpPr>
          <p:cNvPr id="3" name="Content Placeholder 2"/>
          <p:cNvSpPr>
            <a:spLocks noGrp="1"/>
          </p:cNvSpPr>
          <p:nvPr>
            <p:ph sz="half" idx="4294967295"/>
          </p:nvPr>
        </p:nvSpPr>
        <p:spPr>
          <a:xfrm>
            <a:off x="381000" y="762000"/>
            <a:ext cx="11506200" cy="4621213"/>
          </a:xfrm>
        </p:spPr>
        <p:txBody>
          <a:bodyPr>
            <a:normAutofit fontScale="85000" lnSpcReduction="20000"/>
          </a:bodyPr>
          <a:lstStyle/>
          <a:p>
            <a:pPr marL="0" indent="0" algn="ctr">
              <a:lnSpc>
                <a:spcPct val="150000"/>
              </a:lnSpc>
              <a:buNone/>
            </a:pPr>
            <a:r>
              <a:rPr lang="en-US" sz="2400" b="1" dirty="0">
                <a:latin typeface="Times New Roman" panose="02020603050405020304" pitchFamily="18" charset="0"/>
                <a:cs typeface="Times New Roman" panose="02020603050405020304" pitchFamily="18" charset="0"/>
              </a:rPr>
              <a:t>Strengths</a:t>
            </a:r>
          </a:p>
          <a:p>
            <a:pPr>
              <a:lnSpc>
                <a:spcPct val="150000"/>
              </a:lnSpc>
            </a:pPr>
            <a:r>
              <a:rPr lang="en-US" sz="2400" dirty="0">
                <a:latin typeface="Times New Roman" panose="02020603050405020304" pitchFamily="18" charset="0"/>
                <a:cs typeface="Times New Roman" panose="02020603050405020304" pitchFamily="18" charset="0"/>
              </a:rPr>
              <a:t>The hot beverage shops, rooms and houses are common in urban areas. Major competition include multinational corporations such as Starbucks and Seattle Best. These corporations enjoy considerable success in providing hot beverages in the United states and other countries in the world. Starbucks has a strong brand that easily attract customers and it enjoys a dominant position in the hot beverage industry (</a:t>
            </a:r>
            <a:r>
              <a:rPr lang="en-US" sz="2400" b="0" i="0" dirty="0">
                <a:solidFill>
                  <a:srgbClr val="222222"/>
                </a:solidFill>
                <a:effectLst/>
                <a:latin typeface="Times New Roman" panose="02020603050405020304" pitchFamily="18" charset="0"/>
                <a:cs typeface="Times New Roman" panose="02020603050405020304" pitchFamily="18" charset="0"/>
              </a:rPr>
              <a:t>Gupta, Nagpal, &amp; Malik, 2018)</a:t>
            </a:r>
            <a:r>
              <a:rPr lang="en-US" sz="2400" dirty="0">
                <a:latin typeface="Times New Roman" panose="02020603050405020304" pitchFamily="18" charset="0"/>
                <a:cs typeface="Times New Roman" panose="02020603050405020304" pitchFamily="18" charset="0"/>
              </a:rPr>
              <a:t>. </a:t>
            </a:r>
          </a:p>
          <a:p>
            <a:pPr>
              <a:lnSpc>
                <a:spcPct val="150000"/>
              </a:lnSpc>
            </a:pPr>
            <a:r>
              <a:rPr lang="en-US" sz="2400" dirty="0">
                <a:latin typeface="Times New Roman" panose="02020603050405020304" pitchFamily="18" charset="0"/>
                <a:cs typeface="Times New Roman" panose="02020603050405020304" pitchFamily="18" charset="0"/>
              </a:rPr>
              <a:t>Starbucks enjoys considerable success with a strong financial performance therefore, can price its products at middle and high tier range to attract customers.  </a:t>
            </a:r>
          </a:p>
          <a:p>
            <a:pPr>
              <a:lnSpc>
                <a:spcPct val="150000"/>
              </a:lnSpc>
            </a:pPr>
            <a:r>
              <a:rPr lang="en-US" sz="2400" dirty="0">
                <a:latin typeface="Times New Roman" panose="02020603050405020304" pitchFamily="18" charset="0"/>
                <a:cs typeface="Times New Roman" panose="02020603050405020304" pitchFamily="18" charset="0"/>
              </a:rPr>
              <a:t>The company has also actualized a positive workplace for its employees resulting to all round benefits for the coffee company. </a:t>
            </a:r>
          </a:p>
        </p:txBody>
      </p:sp>
    </p:spTree>
    <p:extLst>
      <p:ext uri="{BB962C8B-B14F-4D97-AF65-F5344CB8AC3E}">
        <p14:creationId xmlns:p14="http://schemas.microsoft.com/office/powerpoint/2010/main" val="34044124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066800" y="0"/>
            <a:ext cx="9605962" cy="762000"/>
          </a:xfrm>
        </p:spPr>
        <p:txBody>
          <a:bodyPr>
            <a:normAutofit/>
          </a:bodyPr>
          <a:lstStyle/>
          <a:p>
            <a:pPr algn="ctr"/>
            <a:r>
              <a:rPr lang="en-US" b="1" dirty="0">
                <a:latin typeface="Times New Roman" panose="02020603050405020304" pitchFamily="18" charset="0"/>
                <a:cs typeface="Times New Roman" panose="02020603050405020304" pitchFamily="18" charset="0"/>
              </a:rPr>
              <a:t>Competition Analysis (Continuation)</a:t>
            </a:r>
          </a:p>
        </p:txBody>
      </p:sp>
      <p:sp>
        <p:nvSpPr>
          <p:cNvPr id="3" name="Content Placeholder 2"/>
          <p:cNvSpPr>
            <a:spLocks noGrp="1"/>
          </p:cNvSpPr>
          <p:nvPr>
            <p:ph sz="half" idx="4294967295"/>
          </p:nvPr>
        </p:nvSpPr>
        <p:spPr>
          <a:xfrm>
            <a:off x="381000" y="762000"/>
            <a:ext cx="11506200" cy="4876800"/>
          </a:xfrm>
        </p:spPr>
        <p:txBody>
          <a:bodyPr>
            <a:normAutofit/>
          </a:bodyPr>
          <a:lstStyle/>
          <a:p>
            <a:pPr marL="0" indent="0" algn="ctr">
              <a:buNone/>
            </a:pPr>
            <a:r>
              <a:rPr lang="en-US" b="1" dirty="0"/>
              <a:t>Weaknesses</a:t>
            </a:r>
          </a:p>
          <a:p>
            <a:pPr>
              <a:lnSpc>
                <a:spcPct val="200000"/>
              </a:lnSpc>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Pricing of Starbucks products is high more than the budgets of many working customers. </a:t>
            </a:r>
          </a:p>
          <a:p>
            <a:pPr>
              <a:lnSpc>
                <a:spcPct val="200000"/>
              </a:lnSpc>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Starbucks is widely known for their provision of coffee and not other beverage products such as tea. </a:t>
            </a:r>
          </a:p>
          <a:p>
            <a:pPr>
              <a:lnSpc>
                <a:spcPct val="200000"/>
              </a:lnSpc>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Tea Time Tea shop provides tea and other complementary products at a fair price with our focus on tea allowing our customers have a good experience at affordable prices.</a:t>
            </a:r>
          </a:p>
        </p:txBody>
      </p:sp>
    </p:spTree>
    <p:extLst>
      <p:ext uri="{BB962C8B-B14F-4D97-AF65-F5344CB8AC3E}">
        <p14:creationId xmlns:p14="http://schemas.microsoft.com/office/powerpoint/2010/main" val="9974501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066800" y="152400"/>
            <a:ext cx="9605962" cy="609600"/>
          </a:xfrm>
        </p:spPr>
        <p:txBody>
          <a:bodyPr>
            <a:normAutofit/>
          </a:bodyPr>
          <a:lstStyle/>
          <a:p>
            <a:pPr algn="ctr"/>
            <a:r>
              <a:rPr lang="en-US" b="1" dirty="0">
                <a:latin typeface="Times New Roman" panose="02020603050405020304" pitchFamily="18" charset="0"/>
                <a:cs typeface="Times New Roman" panose="02020603050405020304" pitchFamily="18" charset="0"/>
              </a:rPr>
              <a:t>Competition Analysis (Continuation)</a:t>
            </a:r>
          </a:p>
        </p:txBody>
      </p:sp>
      <p:sp>
        <p:nvSpPr>
          <p:cNvPr id="3" name="Content Placeholder 2"/>
          <p:cNvSpPr>
            <a:spLocks noGrp="1"/>
          </p:cNvSpPr>
          <p:nvPr>
            <p:ph sz="half" idx="4294967295"/>
          </p:nvPr>
        </p:nvSpPr>
        <p:spPr>
          <a:xfrm>
            <a:off x="228600" y="762000"/>
            <a:ext cx="11658600" cy="5181600"/>
          </a:xfrm>
        </p:spPr>
        <p:txBody>
          <a:bodyPr>
            <a:normAutofit/>
          </a:bodyPr>
          <a:lstStyle/>
          <a:p>
            <a:pPr>
              <a:lnSpc>
                <a:spcPct val="150000"/>
              </a:lnSpc>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In the tea industry, competition is based on the quality of tea provided to customers, education of the customer base, and knowledgeable tea tenders. </a:t>
            </a:r>
          </a:p>
          <a:p>
            <a:pPr>
              <a:lnSpc>
                <a:spcPct val="150000"/>
              </a:lnSpc>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Providing customer with a good cup of tea will make them loyal customers are the tea shop. </a:t>
            </a:r>
          </a:p>
          <a:p>
            <a:pPr>
              <a:lnSpc>
                <a:spcPct val="150000"/>
              </a:lnSpc>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The tea shop provides tea drinkers with a relaxing and fun environment to enjoy their tea, learn about varieties of tea and enhance their health.</a:t>
            </a:r>
          </a:p>
          <a:p>
            <a:pPr>
              <a:lnSpc>
                <a:spcPct val="150000"/>
              </a:lnSpc>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The tea shop also provides a convenient place where people can meet and socialize while enjoy tea. While there are other competitive brand’s shops such as Starbucks, the are overcrowded, noisy therefore inconvenient. </a:t>
            </a:r>
          </a:p>
        </p:txBody>
      </p:sp>
    </p:spTree>
    <p:extLst>
      <p:ext uri="{BB962C8B-B14F-4D97-AF65-F5344CB8AC3E}">
        <p14:creationId xmlns:p14="http://schemas.microsoft.com/office/powerpoint/2010/main" val="517366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10367635" cy="642911"/>
          </a:xfrm>
        </p:spPr>
        <p:txBody>
          <a:bodyPr>
            <a:normAutofit/>
          </a:bodyPr>
          <a:lstStyle/>
          <a:p>
            <a:pPr algn="ctr"/>
            <a:r>
              <a:rPr lang="en-US" sz="3600" b="1" dirty="0">
                <a:latin typeface="Times New Roman" panose="02020603050405020304" pitchFamily="18" charset="0"/>
                <a:cs typeface="Times New Roman" panose="02020603050405020304" pitchFamily="18" charset="0"/>
              </a:rPr>
              <a:t>Sales and Marketing Plan</a:t>
            </a:r>
          </a:p>
        </p:txBody>
      </p:sp>
      <p:sp>
        <p:nvSpPr>
          <p:cNvPr id="3" name="Content Placeholder 2"/>
          <p:cNvSpPr>
            <a:spLocks noGrp="1"/>
          </p:cNvSpPr>
          <p:nvPr>
            <p:ph sz="half" idx="1"/>
          </p:nvPr>
        </p:nvSpPr>
        <p:spPr>
          <a:xfrm>
            <a:off x="152400" y="762000"/>
            <a:ext cx="11658600" cy="5791200"/>
          </a:xfrm>
        </p:spPr>
        <p:txBody>
          <a:bodyPr>
            <a:noAutofit/>
          </a:bodyPr>
          <a:lstStyle/>
          <a:p>
            <a:pPr>
              <a:lnSpc>
                <a:spcPct val="150000"/>
              </a:lnSpc>
              <a:buFont typeface="Wingdings" panose="05000000000000000000" pitchFamily="2" charset="2"/>
              <a:buChar char="v"/>
            </a:pPr>
            <a:r>
              <a:rPr lang="en-US" sz="2300" dirty="0">
                <a:latin typeface="Times New Roman" panose="02020603050405020304" pitchFamily="18" charset="0"/>
                <a:cs typeface="Times New Roman" panose="02020603050405020304" pitchFamily="18" charset="0"/>
              </a:rPr>
              <a:t>The company’s marketing strategy is to ensure potential customers are aware of the Tea Shop. </a:t>
            </a:r>
          </a:p>
          <a:p>
            <a:pPr>
              <a:lnSpc>
                <a:spcPct val="150000"/>
              </a:lnSpc>
              <a:buFont typeface="Wingdings" panose="05000000000000000000" pitchFamily="2" charset="2"/>
              <a:buChar char="v"/>
            </a:pPr>
            <a:r>
              <a:rPr lang="en-US" sz="2300" dirty="0">
                <a:latin typeface="Times New Roman" panose="02020603050405020304" pitchFamily="18" charset="0"/>
                <a:cs typeface="Times New Roman" panose="02020603050405020304" pitchFamily="18" charset="0"/>
              </a:rPr>
              <a:t>The company will also focus on educating potential customers about the Tea house and what makes its services a unique experience. </a:t>
            </a:r>
          </a:p>
          <a:p>
            <a:pPr>
              <a:lnSpc>
                <a:spcPct val="150000"/>
              </a:lnSpc>
              <a:buFont typeface="Wingdings" panose="05000000000000000000" pitchFamily="2" charset="2"/>
              <a:buChar char="v"/>
            </a:pPr>
            <a:r>
              <a:rPr lang="en-US" sz="2300" dirty="0">
                <a:latin typeface="Times New Roman" panose="02020603050405020304" pitchFamily="18" charset="0"/>
                <a:cs typeface="Times New Roman" panose="02020603050405020304" pitchFamily="18" charset="0"/>
              </a:rPr>
              <a:t>The marketing strategy for the organization include advertising and promotion. </a:t>
            </a:r>
          </a:p>
          <a:p>
            <a:pPr>
              <a:lnSpc>
                <a:spcPct val="150000"/>
              </a:lnSpc>
              <a:buFont typeface="Wingdings" panose="05000000000000000000" pitchFamily="2" charset="2"/>
              <a:buChar char="v"/>
            </a:pPr>
            <a:r>
              <a:rPr lang="en-US" sz="2300" dirty="0">
                <a:latin typeface="Times New Roman" panose="02020603050405020304" pitchFamily="18" charset="0"/>
                <a:cs typeface="Times New Roman" panose="02020603050405020304" pitchFamily="18" charset="0"/>
              </a:rPr>
              <a:t>Advertisement of the Tea Shop will be done on digital medium to minimize advertising costs and connect with a wide variety of potential customers.  These digital mediums include;</a:t>
            </a:r>
          </a:p>
          <a:p>
            <a:pPr lvl="2">
              <a:lnSpc>
                <a:spcPct val="150000"/>
              </a:lnSpc>
              <a:buFont typeface="Wingdings" panose="05000000000000000000" pitchFamily="2" charset="2"/>
              <a:buChar char="ü"/>
            </a:pPr>
            <a:r>
              <a:rPr lang="en-US" sz="2300" dirty="0">
                <a:latin typeface="Times New Roman" panose="02020603050405020304" pitchFamily="18" charset="0"/>
                <a:cs typeface="Times New Roman" panose="02020603050405020304" pitchFamily="18" charset="0"/>
              </a:rPr>
              <a:t>The Tea shop’s website</a:t>
            </a:r>
          </a:p>
          <a:p>
            <a:pPr lvl="2">
              <a:lnSpc>
                <a:spcPct val="150000"/>
              </a:lnSpc>
              <a:buFont typeface="Wingdings" panose="05000000000000000000" pitchFamily="2" charset="2"/>
              <a:buChar char="ü"/>
            </a:pPr>
            <a:r>
              <a:rPr lang="en-US" sz="2300" dirty="0">
                <a:latin typeface="Times New Roman" panose="02020603050405020304" pitchFamily="18" charset="0"/>
                <a:cs typeface="Times New Roman" panose="02020603050405020304" pitchFamily="18" charset="0"/>
              </a:rPr>
              <a:t>Social media platforms such as Facebook, twitter and Instagram. </a:t>
            </a:r>
          </a:p>
          <a:p>
            <a:pPr>
              <a:lnSpc>
                <a:spcPct val="150000"/>
              </a:lnSpc>
              <a:buFont typeface="Wingdings" panose="05000000000000000000" pitchFamily="2" charset="2"/>
              <a:buChar char="v"/>
            </a:pPr>
            <a:r>
              <a:rPr lang="en-US" sz="2300" dirty="0">
                <a:latin typeface="Times New Roman" panose="02020603050405020304" pitchFamily="18" charset="0"/>
                <a:cs typeface="Times New Roman" panose="02020603050405020304" pitchFamily="18" charset="0"/>
              </a:rPr>
              <a:t>Additionally posters will be used to promote the shop. </a:t>
            </a:r>
          </a:p>
        </p:txBody>
      </p:sp>
    </p:spTree>
    <p:extLst>
      <p:ext uri="{BB962C8B-B14F-4D97-AF65-F5344CB8AC3E}">
        <p14:creationId xmlns:p14="http://schemas.microsoft.com/office/powerpoint/2010/main" val="2633007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066800" y="152400"/>
            <a:ext cx="9605962" cy="762000"/>
          </a:xfrm>
        </p:spPr>
        <p:txBody>
          <a:bodyPr>
            <a:normAutofit fontScale="90000"/>
          </a:bodyPr>
          <a:lstStyle/>
          <a:p>
            <a:pPr algn="ctr"/>
            <a:r>
              <a:rPr lang="en-US" b="1" dirty="0">
                <a:latin typeface="Times New Roman" panose="02020603050405020304" pitchFamily="18" charset="0"/>
                <a:cs typeface="Times New Roman" panose="02020603050405020304" pitchFamily="18" charset="0"/>
              </a:rPr>
              <a:t>Sales and Marketing plan (Continuation)</a:t>
            </a:r>
          </a:p>
        </p:txBody>
      </p:sp>
      <p:sp>
        <p:nvSpPr>
          <p:cNvPr id="3" name="Content Placeholder 2"/>
          <p:cNvSpPr>
            <a:spLocks noGrp="1"/>
          </p:cNvSpPr>
          <p:nvPr>
            <p:ph sz="half" idx="4294967295"/>
          </p:nvPr>
        </p:nvSpPr>
        <p:spPr>
          <a:xfrm>
            <a:off x="381000" y="762000"/>
            <a:ext cx="11506200" cy="5029200"/>
          </a:xfrm>
        </p:spPr>
        <p:txBody>
          <a:bodyPr>
            <a:normAutofit fontScale="92500"/>
          </a:bodyPr>
          <a:lstStyle/>
          <a:p>
            <a:pPr>
              <a:lnSpc>
                <a:spcPct val="200000"/>
              </a:lnSpc>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The tea shop will provide counter service in a cozy, inviting and professionally designed interior space. Seating at the shop will comprise of a mix of smaller tables and longer tables to accommodate individual and group customers. Exterior seating will be made up of chair and tables at sunshade umbrella for customer who would prefer an outside environment. </a:t>
            </a:r>
          </a:p>
          <a:p>
            <a:pPr>
              <a:lnSpc>
                <a:spcPct val="200000"/>
              </a:lnSpc>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Repeat sales are depended on the ability of the tea shop to provide high quality products and services consistently. The every employee working at the tea shop will be trained on brewing, proper storage and serving all varieties of tea and other products including pastries and chocolate. </a:t>
            </a:r>
          </a:p>
        </p:txBody>
      </p:sp>
    </p:spTree>
    <p:extLst>
      <p:ext uri="{BB962C8B-B14F-4D97-AF65-F5344CB8AC3E}">
        <p14:creationId xmlns:p14="http://schemas.microsoft.com/office/powerpoint/2010/main" val="3089138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11277600" cy="642911"/>
          </a:xfrm>
        </p:spPr>
        <p:txBody>
          <a:bodyPr>
            <a:normAutofit/>
          </a:bodyPr>
          <a:lstStyle/>
          <a:p>
            <a:pPr algn="ctr"/>
            <a:r>
              <a:rPr lang="en-US" b="1" dirty="0">
                <a:latin typeface="Times New Roman" panose="02020603050405020304" pitchFamily="18" charset="0"/>
                <a:cs typeface="Times New Roman" panose="02020603050405020304" pitchFamily="18" charset="0"/>
              </a:rPr>
              <a:t>Sales and marketing plan (Continuation)</a:t>
            </a:r>
          </a:p>
        </p:txBody>
      </p:sp>
      <p:sp>
        <p:nvSpPr>
          <p:cNvPr id="3" name="Content Placeholder 2"/>
          <p:cNvSpPr>
            <a:spLocks noGrp="1"/>
          </p:cNvSpPr>
          <p:nvPr>
            <p:ph sz="half" idx="1"/>
          </p:nvPr>
        </p:nvSpPr>
        <p:spPr>
          <a:xfrm>
            <a:off x="381000" y="762000"/>
            <a:ext cx="11048999" cy="4697473"/>
          </a:xfrm>
        </p:spPr>
        <p:txBody>
          <a:bodyPr>
            <a:normAutofit/>
          </a:bodyPr>
          <a:lstStyle/>
          <a:p>
            <a:pPr marL="0" indent="0" algn="ctr">
              <a:buNone/>
            </a:pPr>
            <a:r>
              <a:rPr lang="en-US" sz="2400" b="1" dirty="0">
                <a:latin typeface="Times New Roman" panose="02020603050405020304" pitchFamily="18" charset="0"/>
                <a:cs typeface="Times New Roman" panose="02020603050405020304" pitchFamily="18" charset="0"/>
              </a:rPr>
              <a:t>Sales Forecast</a:t>
            </a:r>
          </a:p>
          <a:p>
            <a:pPr marL="0" indent="0">
              <a:buNone/>
            </a:pPr>
            <a:endParaRPr lang="en-US" sz="2400" dirty="0">
              <a:latin typeface="Times New Roman" panose="02020603050405020304" pitchFamily="18" charset="0"/>
              <a:cs typeface="Times New Roman" panose="02020603050405020304" pitchFamily="18" charset="0"/>
            </a:endParaRPr>
          </a:p>
        </p:txBody>
      </p:sp>
      <p:graphicFrame>
        <p:nvGraphicFramePr>
          <p:cNvPr id="5" name="Table 5">
            <a:extLst>
              <a:ext uri="{FF2B5EF4-FFF2-40B4-BE49-F238E27FC236}">
                <a16:creationId xmlns:a16="http://schemas.microsoft.com/office/drawing/2014/main" id="{7CF824C1-B18C-450C-BF03-33ADDDB83960}"/>
              </a:ext>
            </a:extLst>
          </p:cNvPr>
          <p:cNvGraphicFramePr>
            <a:graphicFrameLocks noGrp="1"/>
          </p:cNvGraphicFramePr>
          <p:nvPr>
            <p:extLst>
              <p:ext uri="{D42A27DB-BD31-4B8C-83A1-F6EECF244321}">
                <p14:modId xmlns:p14="http://schemas.microsoft.com/office/powerpoint/2010/main" val="3414850911"/>
              </p:ext>
            </p:extLst>
          </p:nvPr>
        </p:nvGraphicFramePr>
        <p:xfrm>
          <a:off x="762000" y="1371600"/>
          <a:ext cx="10439400" cy="4572001"/>
        </p:xfrm>
        <a:graphic>
          <a:graphicData uri="http://schemas.openxmlformats.org/drawingml/2006/table">
            <a:tbl>
              <a:tblPr firstRow="1" bandRow="1">
                <a:tableStyleId>{793D81CF-94F2-401A-BA57-92F5A7B2D0C5}</a:tableStyleId>
              </a:tblPr>
              <a:tblGrid>
                <a:gridCol w="2609850">
                  <a:extLst>
                    <a:ext uri="{9D8B030D-6E8A-4147-A177-3AD203B41FA5}">
                      <a16:colId xmlns:a16="http://schemas.microsoft.com/office/drawing/2014/main" val="330502416"/>
                    </a:ext>
                  </a:extLst>
                </a:gridCol>
                <a:gridCol w="2609850">
                  <a:extLst>
                    <a:ext uri="{9D8B030D-6E8A-4147-A177-3AD203B41FA5}">
                      <a16:colId xmlns:a16="http://schemas.microsoft.com/office/drawing/2014/main" val="1772564569"/>
                    </a:ext>
                  </a:extLst>
                </a:gridCol>
                <a:gridCol w="2609850">
                  <a:extLst>
                    <a:ext uri="{9D8B030D-6E8A-4147-A177-3AD203B41FA5}">
                      <a16:colId xmlns:a16="http://schemas.microsoft.com/office/drawing/2014/main" val="3370781544"/>
                    </a:ext>
                  </a:extLst>
                </a:gridCol>
                <a:gridCol w="2609850">
                  <a:extLst>
                    <a:ext uri="{9D8B030D-6E8A-4147-A177-3AD203B41FA5}">
                      <a16:colId xmlns:a16="http://schemas.microsoft.com/office/drawing/2014/main" val="2760921375"/>
                    </a:ext>
                  </a:extLst>
                </a:gridCol>
              </a:tblGrid>
              <a:tr h="653143">
                <a:tc>
                  <a:txBody>
                    <a:bodyPr/>
                    <a:lstStyle/>
                    <a:p>
                      <a:r>
                        <a:rPr lang="en-US" dirty="0"/>
                        <a:t>Sales</a:t>
                      </a:r>
                    </a:p>
                  </a:txBody>
                  <a:tcPr/>
                </a:tc>
                <a:tc>
                  <a:txBody>
                    <a:bodyPr/>
                    <a:lstStyle/>
                    <a:p>
                      <a:r>
                        <a:rPr lang="en-US" dirty="0"/>
                        <a:t>Year 1</a:t>
                      </a:r>
                    </a:p>
                  </a:txBody>
                  <a:tcPr/>
                </a:tc>
                <a:tc>
                  <a:txBody>
                    <a:bodyPr/>
                    <a:lstStyle/>
                    <a:p>
                      <a:r>
                        <a:rPr lang="en-US" dirty="0"/>
                        <a:t>Year 2</a:t>
                      </a:r>
                    </a:p>
                  </a:txBody>
                  <a:tcPr/>
                </a:tc>
                <a:tc>
                  <a:txBody>
                    <a:bodyPr/>
                    <a:lstStyle/>
                    <a:p>
                      <a:r>
                        <a:rPr lang="en-US" dirty="0"/>
                        <a:t>Year 3</a:t>
                      </a:r>
                    </a:p>
                  </a:txBody>
                  <a:tcPr/>
                </a:tc>
                <a:extLst>
                  <a:ext uri="{0D108BD9-81ED-4DB2-BD59-A6C34878D82A}">
                    <a16:rowId xmlns:a16="http://schemas.microsoft.com/office/drawing/2014/main" val="2854455325"/>
                  </a:ext>
                </a:extLst>
              </a:tr>
              <a:tr h="653143">
                <a:tc>
                  <a:txBody>
                    <a:bodyPr/>
                    <a:lstStyle/>
                    <a:p>
                      <a:r>
                        <a:rPr lang="en-US" dirty="0"/>
                        <a:t>Teas</a:t>
                      </a:r>
                    </a:p>
                  </a:txBody>
                  <a:tcPr/>
                </a:tc>
                <a:tc>
                  <a:txBody>
                    <a:bodyPr/>
                    <a:lstStyle/>
                    <a:p>
                      <a:r>
                        <a:rPr lang="en-US" dirty="0"/>
                        <a:t>$44300</a:t>
                      </a:r>
                    </a:p>
                  </a:txBody>
                  <a:tcPr/>
                </a:tc>
                <a:tc>
                  <a:txBody>
                    <a:bodyPr/>
                    <a:lstStyle/>
                    <a:p>
                      <a:r>
                        <a:rPr lang="en-US" dirty="0"/>
                        <a:t>$52100</a:t>
                      </a:r>
                    </a:p>
                  </a:txBody>
                  <a:tcPr/>
                </a:tc>
                <a:tc>
                  <a:txBody>
                    <a:bodyPr/>
                    <a:lstStyle/>
                    <a:p>
                      <a:r>
                        <a:rPr lang="en-US" dirty="0"/>
                        <a:t>$60000</a:t>
                      </a:r>
                    </a:p>
                  </a:txBody>
                  <a:tcPr/>
                </a:tc>
                <a:extLst>
                  <a:ext uri="{0D108BD9-81ED-4DB2-BD59-A6C34878D82A}">
                    <a16:rowId xmlns:a16="http://schemas.microsoft.com/office/drawing/2014/main" val="454939423"/>
                  </a:ext>
                </a:extLst>
              </a:tr>
              <a:tr h="653143">
                <a:tc>
                  <a:txBody>
                    <a:bodyPr/>
                    <a:lstStyle/>
                    <a:p>
                      <a:r>
                        <a:rPr lang="en-US" dirty="0"/>
                        <a:t>Pastries</a:t>
                      </a:r>
                    </a:p>
                  </a:txBody>
                  <a:tcPr/>
                </a:tc>
                <a:tc>
                  <a:txBody>
                    <a:bodyPr/>
                    <a:lstStyle/>
                    <a:p>
                      <a:r>
                        <a:rPr lang="en-US" dirty="0"/>
                        <a:t>$23100</a:t>
                      </a:r>
                    </a:p>
                  </a:txBody>
                  <a:tcPr/>
                </a:tc>
                <a:tc>
                  <a:txBody>
                    <a:bodyPr/>
                    <a:lstStyle/>
                    <a:p>
                      <a:r>
                        <a:rPr lang="en-US" dirty="0"/>
                        <a:t>$32200</a:t>
                      </a:r>
                    </a:p>
                  </a:txBody>
                  <a:tcPr/>
                </a:tc>
                <a:tc>
                  <a:txBody>
                    <a:bodyPr/>
                    <a:lstStyle/>
                    <a:p>
                      <a:r>
                        <a:rPr lang="en-US" dirty="0"/>
                        <a:t>$38000</a:t>
                      </a:r>
                    </a:p>
                  </a:txBody>
                  <a:tcPr/>
                </a:tc>
                <a:extLst>
                  <a:ext uri="{0D108BD9-81ED-4DB2-BD59-A6C34878D82A}">
                    <a16:rowId xmlns:a16="http://schemas.microsoft.com/office/drawing/2014/main" val="2204480082"/>
                  </a:ext>
                </a:extLst>
              </a:tr>
              <a:tr h="653143">
                <a:tc>
                  <a:txBody>
                    <a:bodyPr/>
                    <a:lstStyle/>
                    <a:p>
                      <a:r>
                        <a:rPr lang="en-US" dirty="0"/>
                        <a:t>Chocolate</a:t>
                      </a:r>
                    </a:p>
                  </a:txBody>
                  <a:tcPr/>
                </a:tc>
                <a:tc>
                  <a:txBody>
                    <a:bodyPr/>
                    <a:lstStyle/>
                    <a:p>
                      <a:r>
                        <a:rPr lang="en-US" dirty="0"/>
                        <a:t>$61200</a:t>
                      </a:r>
                    </a:p>
                  </a:txBody>
                  <a:tcPr/>
                </a:tc>
                <a:tc>
                  <a:txBody>
                    <a:bodyPr/>
                    <a:lstStyle/>
                    <a:p>
                      <a:r>
                        <a:rPr lang="en-US" dirty="0"/>
                        <a:t>$72000</a:t>
                      </a:r>
                    </a:p>
                  </a:txBody>
                  <a:tcPr/>
                </a:tc>
                <a:tc>
                  <a:txBody>
                    <a:bodyPr/>
                    <a:lstStyle/>
                    <a:p>
                      <a:r>
                        <a:rPr lang="en-US" dirty="0"/>
                        <a:t>$80330</a:t>
                      </a:r>
                    </a:p>
                  </a:txBody>
                  <a:tcPr/>
                </a:tc>
                <a:extLst>
                  <a:ext uri="{0D108BD9-81ED-4DB2-BD59-A6C34878D82A}">
                    <a16:rowId xmlns:a16="http://schemas.microsoft.com/office/drawing/2014/main" val="1037792208"/>
                  </a:ext>
                </a:extLst>
              </a:tr>
              <a:tr h="653143">
                <a:tc>
                  <a:txBody>
                    <a:bodyPr/>
                    <a:lstStyle/>
                    <a:p>
                      <a:r>
                        <a:rPr lang="en-US" dirty="0"/>
                        <a:t>Tea Accessories</a:t>
                      </a:r>
                    </a:p>
                  </a:txBody>
                  <a:tcPr/>
                </a:tc>
                <a:tc>
                  <a:txBody>
                    <a:bodyPr/>
                    <a:lstStyle/>
                    <a:p>
                      <a:r>
                        <a:rPr lang="en-US" dirty="0"/>
                        <a:t>$2500</a:t>
                      </a:r>
                    </a:p>
                  </a:txBody>
                  <a:tcPr/>
                </a:tc>
                <a:tc>
                  <a:txBody>
                    <a:bodyPr/>
                    <a:lstStyle/>
                    <a:p>
                      <a:r>
                        <a:rPr lang="en-US" dirty="0"/>
                        <a:t>$3400</a:t>
                      </a:r>
                    </a:p>
                  </a:txBody>
                  <a:tcPr/>
                </a:tc>
                <a:tc>
                  <a:txBody>
                    <a:bodyPr/>
                    <a:lstStyle/>
                    <a:p>
                      <a:r>
                        <a:rPr lang="en-US" dirty="0"/>
                        <a:t>$5400</a:t>
                      </a:r>
                    </a:p>
                  </a:txBody>
                  <a:tcPr/>
                </a:tc>
                <a:extLst>
                  <a:ext uri="{0D108BD9-81ED-4DB2-BD59-A6C34878D82A}">
                    <a16:rowId xmlns:a16="http://schemas.microsoft.com/office/drawing/2014/main" val="700658657"/>
                  </a:ext>
                </a:extLst>
              </a:tr>
              <a:tr h="653143">
                <a:tc>
                  <a:txBody>
                    <a:bodyPr/>
                    <a:lstStyle/>
                    <a:p>
                      <a:r>
                        <a:rPr lang="en-US" dirty="0"/>
                        <a:t>Gift Baskets</a:t>
                      </a:r>
                    </a:p>
                  </a:txBody>
                  <a:tcPr/>
                </a:tc>
                <a:tc>
                  <a:txBody>
                    <a:bodyPr/>
                    <a:lstStyle/>
                    <a:p>
                      <a:r>
                        <a:rPr lang="en-US" dirty="0"/>
                        <a:t>$4300</a:t>
                      </a:r>
                    </a:p>
                  </a:txBody>
                  <a:tcPr/>
                </a:tc>
                <a:tc>
                  <a:txBody>
                    <a:bodyPr/>
                    <a:lstStyle/>
                    <a:p>
                      <a:r>
                        <a:rPr lang="en-US" dirty="0"/>
                        <a:t>$5200</a:t>
                      </a:r>
                    </a:p>
                  </a:txBody>
                  <a:tcPr/>
                </a:tc>
                <a:tc>
                  <a:txBody>
                    <a:bodyPr/>
                    <a:lstStyle/>
                    <a:p>
                      <a:r>
                        <a:rPr lang="en-US" dirty="0"/>
                        <a:t>$6100</a:t>
                      </a:r>
                    </a:p>
                  </a:txBody>
                  <a:tcPr/>
                </a:tc>
                <a:extLst>
                  <a:ext uri="{0D108BD9-81ED-4DB2-BD59-A6C34878D82A}">
                    <a16:rowId xmlns:a16="http://schemas.microsoft.com/office/drawing/2014/main" val="70942056"/>
                  </a:ext>
                </a:extLst>
              </a:tr>
              <a:tr h="653143">
                <a:tc>
                  <a:txBody>
                    <a:bodyPr/>
                    <a:lstStyle/>
                    <a:p>
                      <a:r>
                        <a:rPr lang="en-US" dirty="0"/>
                        <a:t>Total sales</a:t>
                      </a:r>
                    </a:p>
                  </a:txBody>
                  <a:tcPr/>
                </a:tc>
                <a:tc>
                  <a:txBody>
                    <a:bodyPr/>
                    <a:lstStyle/>
                    <a:p>
                      <a:r>
                        <a:rPr lang="en-US" dirty="0"/>
                        <a:t>$135400</a:t>
                      </a:r>
                    </a:p>
                  </a:txBody>
                  <a:tcPr/>
                </a:tc>
                <a:tc>
                  <a:txBody>
                    <a:bodyPr/>
                    <a:lstStyle/>
                    <a:p>
                      <a:r>
                        <a:rPr lang="en-US" dirty="0"/>
                        <a:t>$164900</a:t>
                      </a:r>
                    </a:p>
                  </a:txBody>
                  <a:tcPr/>
                </a:tc>
                <a:tc>
                  <a:txBody>
                    <a:bodyPr/>
                    <a:lstStyle/>
                    <a:p>
                      <a:r>
                        <a:rPr lang="en-US" dirty="0"/>
                        <a:t>$18930</a:t>
                      </a:r>
                    </a:p>
                  </a:txBody>
                  <a:tcPr/>
                </a:tc>
                <a:extLst>
                  <a:ext uri="{0D108BD9-81ED-4DB2-BD59-A6C34878D82A}">
                    <a16:rowId xmlns:a16="http://schemas.microsoft.com/office/drawing/2014/main" val="292270369"/>
                  </a:ext>
                </a:extLst>
              </a:tr>
            </a:tbl>
          </a:graphicData>
        </a:graphic>
      </p:graphicFrame>
    </p:spTree>
    <p:extLst>
      <p:ext uri="{BB962C8B-B14F-4D97-AF65-F5344CB8AC3E}">
        <p14:creationId xmlns:p14="http://schemas.microsoft.com/office/powerpoint/2010/main" val="1825462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28600"/>
            <a:ext cx="9603275" cy="719481"/>
          </a:xfrm>
        </p:spPr>
        <p:txBody>
          <a:bodyPr>
            <a:normAutofit/>
          </a:bodyPr>
          <a:lstStyle/>
          <a:p>
            <a:pPr algn="ctr"/>
            <a:r>
              <a:rPr lang="en-US" sz="3600" b="1" dirty="0">
                <a:latin typeface="Times New Roman" panose="02020603050405020304" pitchFamily="18" charset="0"/>
                <a:cs typeface="Times New Roman" panose="02020603050405020304" pitchFamily="18" charset="0"/>
              </a:rPr>
              <a:t>Operating plan</a:t>
            </a:r>
          </a:p>
        </p:txBody>
      </p:sp>
      <p:sp>
        <p:nvSpPr>
          <p:cNvPr id="5" name="Content Placeholder 4">
            <a:extLst>
              <a:ext uri="{FF2B5EF4-FFF2-40B4-BE49-F238E27FC236}">
                <a16:creationId xmlns:a16="http://schemas.microsoft.com/office/drawing/2014/main" id="{115B99B2-FA56-4B24-BF9A-9055B1D5AAD7}"/>
              </a:ext>
            </a:extLst>
          </p:cNvPr>
          <p:cNvSpPr>
            <a:spLocks noGrp="1"/>
          </p:cNvSpPr>
          <p:nvPr>
            <p:ph idx="1"/>
          </p:nvPr>
        </p:nvSpPr>
        <p:spPr>
          <a:xfrm>
            <a:off x="304800" y="838200"/>
            <a:ext cx="11582399" cy="5638800"/>
          </a:xfrm>
        </p:spPr>
        <p:txBody>
          <a:bodyPr>
            <a:normAutofit fontScale="92500"/>
          </a:bodyPr>
          <a:lstStyle/>
          <a:p>
            <a:pPr marL="0" indent="0" algn="ctr">
              <a:buNone/>
            </a:pPr>
            <a:r>
              <a:rPr lang="en-US" sz="2400" b="1" dirty="0">
                <a:latin typeface="Times New Roman" panose="02020603050405020304" pitchFamily="18" charset="0"/>
                <a:cs typeface="Times New Roman" panose="02020603050405020304" pitchFamily="18" charset="0"/>
              </a:rPr>
              <a:t>Facilities</a:t>
            </a:r>
          </a:p>
          <a:p>
            <a:r>
              <a:rPr lang="en-US" sz="2400" dirty="0">
                <a:latin typeface="Times New Roman" panose="02020603050405020304" pitchFamily="18" charset="0"/>
                <a:cs typeface="Times New Roman" panose="02020603050405020304" pitchFamily="18" charset="0"/>
              </a:rPr>
              <a:t>The premises chosen for the Tea Shop is a building at a busy street with 3000 square feet indoor space and 600 square outdoor space. </a:t>
            </a:r>
          </a:p>
          <a:p>
            <a:r>
              <a:rPr lang="en-US" sz="2400" dirty="0">
                <a:latin typeface="Times New Roman" panose="02020603050405020304" pitchFamily="18" charset="0"/>
                <a:cs typeface="Times New Roman" panose="02020603050405020304" pitchFamily="18" charset="0"/>
              </a:rPr>
              <a:t>The area is zoned for restaurant usage</a:t>
            </a:r>
          </a:p>
          <a:p>
            <a:r>
              <a:rPr lang="en-US" sz="2400" dirty="0">
                <a:latin typeface="Times New Roman" panose="02020603050405020304" pitchFamily="18" charset="0"/>
                <a:cs typeface="Times New Roman" panose="02020603050405020304" pitchFamily="18" charset="0"/>
              </a:rPr>
              <a:t>Utilities such as electricity, water, gas, phone and internet are available and are estimated to cost $900 per month.</a:t>
            </a:r>
          </a:p>
          <a:p>
            <a:pPr marL="0" indent="0" algn="ctr">
              <a:buNone/>
            </a:pPr>
            <a:r>
              <a:rPr lang="en-US" sz="2400" b="1" dirty="0">
                <a:latin typeface="Times New Roman" panose="02020603050405020304" pitchFamily="18" charset="0"/>
                <a:cs typeface="Times New Roman" panose="02020603050405020304" pitchFamily="18" charset="0"/>
              </a:rPr>
              <a:t>Staffing</a:t>
            </a:r>
          </a:p>
          <a:p>
            <a:r>
              <a:rPr lang="en-US" sz="2400" dirty="0">
                <a:latin typeface="Times New Roman" panose="02020603050405020304" pitchFamily="18" charset="0"/>
                <a:cs typeface="Times New Roman" panose="02020603050405020304" pitchFamily="18" charset="0"/>
              </a:rPr>
              <a:t>Two full time and two part time staff will be hired to work at the Tea shop at standard wages. </a:t>
            </a:r>
          </a:p>
          <a:p>
            <a:pPr marL="0" indent="0" algn="ctr">
              <a:buNone/>
            </a:pPr>
            <a:r>
              <a:rPr lang="en-US" sz="2400" b="1" dirty="0">
                <a:latin typeface="Times New Roman" panose="02020603050405020304" pitchFamily="18" charset="0"/>
                <a:cs typeface="Times New Roman" panose="02020603050405020304" pitchFamily="18" charset="0"/>
              </a:rPr>
              <a:t>Equipment</a:t>
            </a:r>
          </a:p>
          <a:p>
            <a:r>
              <a:rPr lang="en-US" sz="2400" dirty="0">
                <a:latin typeface="Times New Roman" panose="02020603050405020304" pitchFamily="18" charset="0"/>
                <a:cs typeface="Times New Roman" panose="02020603050405020304" pitchFamily="18" charset="0"/>
              </a:rPr>
              <a:t>Equipment that will used to make tea and help with the daily operations of the tea shop will be purchased. </a:t>
            </a:r>
          </a:p>
        </p:txBody>
      </p:sp>
    </p:spTree>
    <p:extLst>
      <p:ext uri="{BB962C8B-B14F-4D97-AF65-F5344CB8AC3E}">
        <p14:creationId xmlns:p14="http://schemas.microsoft.com/office/powerpoint/2010/main" val="3718643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10291435" cy="642911"/>
          </a:xfrm>
        </p:spPr>
        <p:txBody>
          <a:bodyPr/>
          <a:lstStyle/>
          <a:p>
            <a:pPr algn="ctr"/>
            <a:r>
              <a:rPr lang="en-US" b="1" dirty="0">
                <a:latin typeface="Times New Roman" panose="02020603050405020304" pitchFamily="18" charset="0"/>
                <a:cs typeface="Times New Roman" panose="02020603050405020304" pitchFamily="18" charset="0"/>
              </a:rPr>
              <a:t>Management plan</a:t>
            </a:r>
          </a:p>
        </p:txBody>
      </p:sp>
      <p:sp>
        <p:nvSpPr>
          <p:cNvPr id="3" name="Content Placeholder 2"/>
          <p:cNvSpPr>
            <a:spLocks noGrp="1"/>
          </p:cNvSpPr>
          <p:nvPr>
            <p:ph sz="half" idx="1"/>
          </p:nvPr>
        </p:nvSpPr>
        <p:spPr>
          <a:xfrm>
            <a:off x="152400" y="762000"/>
            <a:ext cx="11811000" cy="5410200"/>
          </a:xfrm>
        </p:spPr>
        <p:txBody>
          <a:bodyPr>
            <a:normAutofit/>
          </a:bodyPr>
          <a:lstStyle/>
          <a:p>
            <a:pPr>
              <a:lnSpc>
                <a:spcPct val="150000"/>
              </a:lnSpc>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The Tea shop will be managed by its owner who has extensive knowledge on food service management and related industries. The owner will leverage his knowledge in tea brewing, purchasing and marketing as well as running a start up beverage business for the success of Tea Time Tea Shop. </a:t>
            </a:r>
          </a:p>
          <a:p>
            <a:pPr>
              <a:lnSpc>
                <a:spcPct val="150000"/>
              </a:lnSpc>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Our management style is not hierarchical therefore,  encouraging all individuals working at the Tea shop to learn as much as they can about the business. </a:t>
            </a:r>
          </a:p>
          <a:p>
            <a:pPr>
              <a:lnSpc>
                <a:spcPct val="150000"/>
              </a:lnSpc>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We understand that all individuals working at the Tea shop are not just employees but people with personalities, own lives and hopes. Therefore, it is crucial that they are happy and enjoy their jobs as it translates to services provided to our customers.</a:t>
            </a:r>
          </a:p>
          <a:p>
            <a:pPr>
              <a:lnSpc>
                <a:spcPct val="150000"/>
              </a:lnSpc>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3402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
            <a:ext cx="10972800" cy="762000"/>
          </a:xfrm>
        </p:spPr>
        <p:txBody>
          <a:bodyPr>
            <a:normAutofit/>
          </a:bodyPr>
          <a:lstStyle/>
          <a:p>
            <a:pPr algn="ctr"/>
            <a:r>
              <a:rPr lang="en-US" sz="3600" b="1" dirty="0">
                <a:latin typeface="Times New Roman" panose="02020603050405020304" pitchFamily="18" charset="0"/>
                <a:cs typeface="Times New Roman" panose="02020603050405020304" pitchFamily="18" charset="0"/>
              </a:rPr>
              <a:t>Financial plan</a:t>
            </a:r>
          </a:p>
        </p:txBody>
      </p:sp>
      <p:sp>
        <p:nvSpPr>
          <p:cNvPr id="3" name="Content Placeholder 2"/>
          <p:cNvSpPr>
            <a:spLocks noGrp="1"/>
          </p:cNvSpPr>
          <p:nvPr>
            <p:ph idx="1"/>
          </p:nvPr>
        </p:nvSpPr>
        <p:spPr>
          <a:xfrm>
            <a:off x="304800" y="609600"/>
            <a:ext cx="11658599" cy="5181600"/>
          </a:xfrm>
        </p:spPr>
        <p:txBody>
          <a:bodyPr>
            <a:normAutofit fontScale="92500"/>
          </a:bodyPr>
          <a:lstStyle/>
          <a:p>
            <a:pPr>
              <a:lnSpc>
                <a:spcPct val="200000"/>
              </a:lnSpc>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The financial plan is based on extensive research of similar businesses operating in the tea industry. The plan also caters for the cost estimates for purchasing equipment, paying rent and other operational costs. </a:t>
            </a:r>
          </a:p>
          <a:p>
            <a:pPr>
              <a:lnSpc>
                <a:spcPct val="200000"/>
              </a:lnSpc>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The Tea Shop’s forecast is conservative and as an owner operated business, compensation can be adjusted if the sales do not meet the projected targets.  </a:t>
            </a:r>
          </a:p>
          <a:p>
            <a:pPr>
              <a:lnSpc>
                <a:spcPct val="200000"/>
              </a:lnSpc>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We expect to gradually increase sales and profits as the business grows. </a:t>
            </a:r>
          </a:p>
          <a:p>
            <a:pPr>
              <a:lnSpc>
                <a:spcPct val="200000"/>
              </a:lnSpc>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The tea shop expansion will be based on the whether the projections are met or exceeded. </a:t>
            </a:r>
          </a:p>
          <a:p>
            <a:pPr>
              <a:lnSpc>
                <a:spcPct val="200000"/>
              </a:lnSpc>
              <a:buFont typeface="Wingdings" panose="05000000000000000000" pitchFamily="2" charset="2"/>
              <a:buChar char="v"/>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5542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F524E1-0502-4069-9609-24A57C8EC6EA}"/>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References</a:t>
            </a:r>
            <a:br>
              <a:rPr lang="en-US" b="1" dirty="0">
                <a:latin typeface="Times New Roman" panose="02020603050405020304" pitchFamily="18" charset="0"/>
                <a:cs typeface="Times New Roman" panose="02020603050405020304" pitchFamily="18" charset="0"/>
              </a:rPr>
            </a:br>
            <a:endParaRPr lang="en-US"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3573828-9F17-4D2D-87D7-FD68A31E6CB0}"/>
              </a:ext>
            </a:extLst>
          </p:cNvPr>
          <p:cNvSpPr>
            <a:spLocks noGrp="1"/>
          </p:cNvSpPr>
          <p:nvPr>
            <p:ph idx="1"/>
          </p:nvPr>
        </p:nvSpPr>
        <p:spPr>
          <a:xfrm>
            <a:off x="457200" y="2015732"/>
            <a:ext cx="11277599" cy="3450613"/>
          </a:xfrm>
        </p:spPr>
        <p:txBody>
          <a:bodyPr/>
          <a:lstStyle/>
          <a:p>
            <a:pPr>
              <a:lnSpc>
                <a:spcPct val="150000"/>
              </a:lnSpc>
            </a:pPr>
            <a:r>
              <a:rPr lang="en-US" b="0" i="0" dirty="0">
                <a:solidFill>
                  <a:srgbClr val="222222"/>
                </a:solidFill>
                <a:effectLst/>
                <a:latin typeface="Times New Roman" panose="02020603050405020304" pitchFamily="18" charset="0"/>
                <a:cs typeface="Times New Roman" panose="02020603050405020304" pitchFamily="18" charset="0"/>
              </a:rPr>
              <a:t>Gupta, P., Nagpal, A., &amp; Malik, D. (2018). Starbucks: global brand in emerging markets. </a:t>
            </a:r>
            <a:r>
              <a:rPr lang="en-US" b="0" i="1" dirty="0">
                <a:solidFill>
                  <a:srgbClr val="222222"/>
                </a:solidFill>
                <a:effectLst/>
                <a:latin typeface="Times New Roman" panose="02020603050405020304" pitchFamily="18" charset="0"/>
                <a:cs typeface="Times New Roman" panose="02020603050405020304" pitchFamily="18" charset="0"/>
              </a:rPr>
              <a:t>Emerald Emerging Markets Case Studies</a:t>
            </a:r>
            <a:r>
              <a:rPr lang="en-US" b="0" i="0" dirty="0">
                <a:solidFill>
                  <a:srgbClr val="222222"/>
                </a:solidFill>
                <a:effectLst/>
                <a:latin typeface="Times New Roman" panose="02020603050405020304" pitchFamily="18" charset="0"/>
                <a:cs typeface="Times New Roman" panose="02020603050405020304" pitchFamily="18" charset="0"/>
              </a:rPr>
              <a:t>.</a:t>
            </a:r>
          </a:p>
          <a:p>
            <a:pPr>
              <a:lnSpc>
                <a:spcPct val="150000"/>
              </a:lnSpc>
            </a:pPr>
            <a:r>
              <a:rPr lang="en-US" b="0" i="0" dirty="0" err="1">
                <a:solidFill>
                  <a:srgbClr val="222222"/>
                </a:solidFill>
                <a:effectLst/>
                <a:latin typeface="Times New Roman" panose="02020603050405020304" pitchFamily="18" charset="0"/>
                <a:cs typeface="Times New Roman" panose="02020603050405020304" pitchFamily="18" charset="0"/>
              </a:rPr>
              <a:t>Hajra</a:t>
            </a:r>
            <a:r>
              <a:rPr lang="en-US" b="0" i="0" dirty="0">
                <a:solidFill>
                  <a:srgbClr val="222222"/>
                </a:solidFill>
                <a:effectLst/>
                <a:latin typeface="Times New Roman" panose="02020603050405020304" pitchFamily="18" charset="0"/>
                <a:cs typeface="Times New Roman" panose="02020603050405020304" pitchFamily="18" charset="0"/>
              </a:rPr>
              <a:t>, N. G. (2017). Organic tea: Global market and forecast sales. </a:t>
            </a:r>
            <a:r>
              <a:rPr lang="en-US" b="0" i="1" dirty="0">
                <a:solidFill>
                  <a:srgbClr val="222222"/>
                </a:solidFill>
                <a:effectLst/>
                <a:latin typeface="Times New Roman" panose="02020603050405020304" pitchFamily="18" charset="0"/>
                <a:cs typeface="Times New Roman" panose="02020603050405020304" pitchFamily="18" charset="0"/>
              </a:rPr>
              <a:t>Journal of Tea Science Research</a:t>
            </a:r>
            <a:r>
              <a:rPr lang="en-US" b="0" i="0" dirty="0">
                <a:solidFill>
                  <a:srgbClr val="222222"/>
                </a:solidFill>
                <a:effectLst/>
                <a:latin typeface="Times New Roman" panose="02020603050405020304" pitchFamily="18" charset="0"/>
                <a:cs typeface="Times New Roman" panose="02020603050405020304" pitchFamily="18" charset="0"/>
              </a:rPr>
              <a:t>, </a:t>
            </a:r>
            <a:r>
              <a:rPr lang="en-US" b="0" i="1" dirty="0">
                <a:solidFill>
                  <a:srgbClr val="222222"/>
                </a:solidFill>
                <a:effectLst/>
                <a:latin typeface="Times New Roman" panose="02020603050405020304" pitchFamily="18" charset="0"/>
                <a:cs typeface="Times New Roman" panose="02020603050405020304" pitchFamily="18" charset="0"/>
              </a:rPr>
              <a:t>7</a:t>
            </a:r>
            <a:r>
              <a:rPr lang="en-US" b="0" i="0" dirty="0">
                <a:solidFill>
                  <a:srgbClr val="222222"/>
                </a:solidFill>
                <a:effectLst/>
                <a:latin typeface="Times New Roman" panose="02020603050405020304" pitchFamily="18" charset="0"/>
                <a:cs typeface="Times New Roman" panose="02020603050405020304" pitchFamily="18" charset="0"/>
              </a:rPr>
              <a:t>.</a:t>
            </a:r>
          </a:p>
          <a:p>
            <a:pPr>
              <a:lnSpc>
                <a:spcPct val="150000"/>
              </a:lnSpc>
            </a:pPr>
            <a:r>
              <a:rPr lang="en-US" b="0" i="0" dirty="0">
                <a:solidFill>
                  <a:srgbClr val="222222"/>
                </a:solidFill>
                <a:effectLst/>
                <a:latin typeface="Times New Roman" panose="02020603050405020304" pitchFamily="18" charset="0"/>
                <a:cs typeface="Times New Roman" panose="02020603050405020304" pitchFamily="18" charset="0"/>
              </a:rPr>
              <a:t>Vieux, F., Maillot, M., Rehm, C. D., &amp; </a:t>
            </a:r>
            <a:r>
              <a:rPr lang="en-US" b="0" i="0" dirty="0" err="1">
                <a:solidFill>
                  <a:srgbClr val="222222"/>
                </a:solidFill>
                <a:effectLst/>
                <a:latin typeface="Times New Roman" panose="02020603050405020304" pitchFamily="18" charset="0"/>
                <a:cs typeface="Times New Roman" panose="02020603050405020304" pitchFamily="18" charset="0"/>
              </a:rPr>
              <a:t>Drewnowski</a:t>
            </a:r>
            <a:r>
              <a:rPr lang="en-US" b="0" i="0" dirty="0">
                <a:solidFill>
                  <a:srgbClr val="222222"/>
                </a:solidFill>
                <a:effectLst/>
                <a:latin typeface="Times New Roman" panose="02020603050405020304" pitchFamily="18" charset="0"/>
                <a:cs typeface="Times New Roman" panose="02020603050405020304" pitchFamily="18" charset="0"/>
              </a:rPr>
              <a:t>, A. (2019). Tea consumption patterns in relation to diet quality among children and adults in the United States: Analyses of NHANES 2011–2016 data. </a:t>
            </a:r>
            <a:r>
              <a:rPr lang="en-US" b="0" i="1" dirty="0">
                <a:solidFill>
                  <a:srgbClr val="222222"/>
                </a:solidFill>
                <a:effectLst/>
                <a:latin typeface="Times New Roman" panose="02020603050405020304" pitchFamily="18" charset="0"/>
                <a:cs typeface="Times New Roman" panose="02020603050405020304" pitchFamily="18" charset="0"/>
              </a:rPr>
              <a:t>Nutrients</a:t>
            </a:r>
            <a:r>
              <a:rPr lang="en-US" b="0" i="0" dirty="0">
                <a:solidFill>
                  <a:srgbClr val="222222"/>
                </a:solidFill>
                <a:effectLst/>
                <a:latin typeface="Times New Roman" panose="02020603050405020304" pitchFamily="18" charset="0"/>
                <a:cs typeface="Times New Roman" panose="02020603050405020304" pitchFamily="18" charset="0"/>
              </a:rPr>
              <a:t>, </a:t>
            </a:r>
            <a:r>
              <a:rPr lang="en-US" b="0" i="1" dirty="0">
                <a:solidFill>
                  <a:srgbClr val="222222"/>
                </a:solidFill>
                <a:effectLst/>
                <a:latin typeface="Times New Roman" panose="02020603050405020304" pitchFamily="18" charset="0"/>
                <a:cs typeface="Times New Roman" panose="02020603050405020304" pitchFamily="18" charset="0"/>
              </a:rPr>
              <a:t>11</a:t>
            </a:r>
            <a:r>
              <a:rPr lang="en-US" b="0" i="0" dirty="0">
                <a:solidFill>
                  <a:srgbClr val="222222"/>
                </a:solidFill>
                <a:effectLst/>
                <a:latin typeface="Times New Roman" panose="02020603050405020304" pitchFamily="18" charset="0"/>
                <a:cs typeface="Times New Roman" panose="02020603050405020304" pitchFamily="18" charset="0"/>
              </a:rPr>
              <a:t>(11), 2635.</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5613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04800" y="467360"/>
            <a:ext cx="10546080" cy="599440"/>
          </a:xfrm>
        </p:spPr>
        <p:txBody>
          <a:bodyPr>
            <a:normAutofit/>
          </a:bodyPr>
          <a:lstStyle/>
          <a:p>
            <a:pPr algn="ctr"/>
            <a:r>
              <a:rPr lang="en-US" b="1" dirty="0">
                <a:latin typeface="Times New Roman" panose="02020603050405020304" pitchFamily="18" charset="0"/>
                <a:cs typeface="Times New Roman" panose="02020603050405020304" pitchFamily="18" charset="0"/>
              </a:rPr>
              <a:t>Presentation Scope</a:t>
            </a:r>
          </a:p>
        </p:txBody>
      </p:sp>
      <p:sp>
        <p:nvSpPr>
          <p:cNvPr id="3" name="Content Placeholder 2"/>
          <p:cNvSpPr>
            <a:spLocks noGrp="1"/>
          </p:cNvSpPr>
          <p:nvPr>
            <p:ph idx="1"/>
          </p:nvPr>
        </p:nvSpPr>
        <p:spPr>
          <a:xfrm>
            <a:off x="1066800" y="1219200"/>
            <a:ext cx="9784080" cy="4810379"/>
          </a:xfrm>
        </p:spPr>
        <p:txBody>
          <a:bodyPr/>
          <a:lstStyle/>
          <a:p>
            <a:pPr marL="560070" indent="-514350">
              <a:buFont typeface="+mj-lt"/>
              <a:buAutoNum type="romanUcPeriod"/>
            </a:pPr>
            <a:r>
              <a:rPr lang="en-US" dirty="0">
                <a:latin typeface="Times New Roman" panose="02020603050405020304" pitchFamily="18" charset="0"/>
                <a:cs typeface="Times New Roman" panose="02020603050405020304" pitchFamily="18" charset="0"/>
              </a:rPr>
              <a:t>Executive Summary</a:t>
            </a:r>
          </a:p>
          <a:p>
            <a:pPr marL="560070" indent="-514350">
              <a:buFont typeface="+mj-lt"/>
              <a:buAutoNum type="romanUcPeriod"/>
            </a:pPr>
            <a:r>
              <a:rPr lang="en-US" dirty="0">
                <a:latin typeface="Times New Roman" panose="02020603050405020304" pitchFamily="18" charset="0"/>
                <a:cs typeface="Times New Roman" panose="02020603050405020304" pitchFamily="18" charset="0"/>
              </a:rPr>
              <a:t>Introduction</a:t>
            </a:r>
          </a:p>
          <a:p>
            <a:pPr marL="560070" indent="-514350">
              <a:buFont typeface="+mj-lt"/>
              <a:buAutoNum type="romanUcPeriod"/>
            </a:pPr>
            <a:r>
              <a:rPr lang="en-US" dirty="0">
                <a:latin typeface="Times New Roman" panose="02020603050405020304" pitchFamily="18" charset="0"/>
                <a:cs typeface="Times New Roman" panose="02020603050405020304" pitchFamily="18" charset="0"/>
              </a:rPr>
              <a:t>Company Description</a:t>
            </a:r>
          </a:p>
          <a:p>
            <a:pPr marL="560070" indent="-514350">
              <a:buFont typeface="+mj-lt"/>
              <a:buAutoNum type="romanUcPeriod"/>
            </a:pPr>
            <a:r>
              <a:rPr lang="en-US" dirty="0">
                <a:latin typeface="Times New Roman" panose="02020603050405020304" pitchFamily="18" charset="0"/>
                <a:cs typeface="Times New Roman" panose="02020603050405020304" pitchFamily="18" charset="0"/>
              </a:rPr>
              <a:t>Market Analysis</a:t>
            </a:r>
          </a:p>
          <a:p>
            <a:pPr marL="560070" indent="-514350">
              <a:buFont typeface="+mj-lt"/>
              <a:buAutoNum type="romanUcPeriod"/>
            </a:pPr>
            <a:r>
              <a:rPr lang="en-US" dirty="0">
                <a:latin typeface="Times New Roman" panose="02020603050405020304" pitchFamily="18" charset="0"/>
                <a:cs typeface="Times New Roman" panose="02020603050405020304" pitchFamily="18" charset="0"/>
              </a:rPr>
              <a:t>Competition Analysis</a:t>
            </a:r>
          </a:p>
          <a:p>
            <a:pPr marL="560070" indent="-514350">
              <a:buFont typeface="+mj-lt"/>
              <a:buAutoNum type="romanUcPeriod"/>
            </a:pPr>
            <a:r>
              <a:rPr lang="en-US" dirty="0">
                <a:latin typeface="Times New Roman" panose="02020603050405020304" pitchFamily="18" charset="0"/>
                <a:cs typeface="Times New Roman" panose="02020603050405020304" pitchFamily="18" charset="0"/>
              </a:rPr>
              <a:t>Sales and Marketing Plan</a:t>
            </a:r>
          </a:p>
          <a:p>
            <a:pPr marL="560070" indent="-514350">
              <a:buFont typeface="+mj-lt"/>
              <a:buAutoNum type="romanUcPeriod"/>
            </a:pPr>
            <a:r>
              <a:rPr lang="en-US" dirty="0">
                <a:latin typeface="Times New Roman" panose="02020603050405020304" pitchFamily="18" charset="0"/>
                <a:cs typeface="Times New Roman" panose="02020603050405020304" pitchFamily="18" charset="0"/>
              </a:rPr>
              <a:t>Operating Plan</a:t>
            </a:r>
          </a:p>
          <a:p>
            <a:pPr marL="560070" indent="-514350">
              <a:buFont typeface="+mj-lt"/>
              <a:buAutoNum type="romanUcPeriod"/>
            </a:pPr>
            <a:r>
              <a:rPr lang="en-US" dirty="0">
                <a:latin typeface="Times New Roman" panose="02020603050405020304" pitchFamily="18" charset="0"/>
                <a:cs typeface="Times New Roman" panose="02020603050405020304" pitchFamily="18" charset="0"/>
              </a:rPr>
              <a:t>Management Plan</a:t>
            </a:r>
          </a:p>
          <a:p>
            <a:pPr marL="560070" indent="-514350">
              <a:buFont typeface="+mj-lt"/>
              <a:buAutoNum type="romanUcPeriod"/>
            </a:pPr>
            <a:r>
              <a:rPr lang="en-US" dirty="0">
                <a:latin typeface="Times New Roman" panose="02020603050405020304" pitchFamily="18" charset="0"/>
                <a:cs typeface="Times New Roman" panose="02020603050405020304" pitchFamily="18" charset="0"/>
              </a:rPr>
              <a:t>Financial Plan</a:t>
            </a:r>
          </a:p>
          <a:p>
            <a:pPr marL="560070" indent="-514350">
              <a:buFont typeface="+mj-lt"/>
              <a:buAutoNum type="romanUcPeriod"/>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6639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 name="Title 1"/>
          <p:cNvSpPr>
            <a:spLocks noGrp="1"/>
          </p:cNvSpPr>
          <p:nvPr>
            <p:ph type="title"/>
          </p:nvPr>
        </p:nvSpPr>
        <p:spPr>
          <a:xfrm>
            <a:off x="381000" y="228600"/>
            <a:ext cx="10441475" cy="567081"/>
          </a:xfrm>
        </p:spPr>
        <p:txBody>
          <a:bodyPr/>
          <a:lstStyle/>
          <a:p>
            <a:pPr algn="ctr"/>
            <a:r>
              <a:rPr lang="en-US" b="1" dirty="0">
                <a:latin typeface="Times New Roman" panose="02020603050405020304" pitchFamily="18" charset="0"/>
                <a:cs typeface="Times New Roman" panose="02020603050405020304" pitchFamily="18" charset="0"/>
              </a:rPr>
              <a:t>Executive Summary</a:t>
            </a:r>
          </a:p>
        </p:txBody>
      </p:sp>
      <p:sp useBgFill="1">
        <p:nvSpPr>
          <p:cNvPr id="3" name="Content Placeholder 2"/>
          <p:cNvSpPr>
            <a:spLocks noGrp="1"/>
          </p:cNvSpPr>
          <p:nvPr>
            <p:ph idx="1"/>
          </p:nvPr>
        </p:nvSpPr>
        <p:spPr>
          <a:xfrm>
            <a:off x="304800" y="762000"/>
            <a:ext cx="11582400" cy="5257800"/>
          </a:xfrm>
        </p:spPr>
        <p:txBody>
          <a:bodyPr>
            <a:normAutofit fontScale="85000" lnSpcReduction="10000"/>
          </a:bodyPr>
          <a:lstStyle/>
          <a:p>
            <a:pPr>
              <a:lnSpc>
                <a:spcPct val="150000"/>
              </a:lnSpc>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Tea Time is a Tea Shop will provide a wide range of teas, tea accessories, pastries, and premium chocolates. </a:t>
            </a:r>
          </a:p>
          <a:p>
            <a:pPr>
              <a:lnSpc>
                <a:spcPct val="150000"/>
              </a:lnSpc>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Over the last 15 years, the American Tea Market has significantly grown with tea sales increasing by up to 165%. The number of Tea rooms, tea shops and tea houses providing sit down services for people to enjoy tea have also increased by 15%. This highlights the growing demand for this services, Tea Time Tea Shop seek to tap into this market to provide quality and unique tea treats for customers to enjoy. </a:t>
            </a:r>
          </a:p>
          <a:p>
            <a:pPr>
              <a:lnSpc>
                <a:spcPct val="150000"/>
              </a:lnSpc>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Tea Time Tea Shop’s mission is to provide high quality teas, tea accessories, chocolates and pastries to customers in a fun and relaxed atmosphere. </a:t>
            </a:r>
          </a:p>
          <a:p>
            <a:pPr>
              <a:lnSpc>
                <a:spcPct val="150000"/>
              </a:lnSpc>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Our objectives is to produce reasonable net profit by the end of the third year of operation. The Tea Shop also seeks to achieve sales of $135400 in the first year and gradually increase sales to $189830 by the third year of operation. </a:t>
            </a:r>
          </a:p>
        </p:txBody>
      </p:sp>
    </p:spTree>
    <p:extLst>
      <p:ext uri="{BB962C8B-B14F-4D97-AF65-F5344CB8AC3E}">
        <p14:creationId xmlns:p14="http://schemas.microsoft.com/office/powerpoint/2010/main" val="12605992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10210800" cy="685800"/>
          </a:xfrm>
        </p:spPr>
        <p:txBody>
          <a:bodyPr>
            <a:normAutofit/>
          </a:bodyPr>
          <a:lstStyle/>
          <a:p>
            <a:pPr algn="ctr"/>
            <a:r>
              <a:rPr lang="en-US" b="1" dirty="0">
                <a:latin typeface="Times New Roman" panose="02020603050405020304" pitchFamily="18" charset="0"/>
                <a:cs typeface="Times New Roman" panose="02020603050405020304" pitchFamily="18" charset="0"/>
              </a:rPr>
              <a:t>INTRODUCTION</a:t>
            </a:r>
          </a:p>
        </p:txBody>
      </p:sp>
      <p:sp useBgFill="1">
        <p:nvSpPr>
          <p:cNvPr id="3" name="Content Placeholder 2"/>
          <p:cNvSpPr>
            <a:spLocks noGrp="1"/>
          </p:cNvSpPr>
          <p:nvPr>
            <p:ph type="body" idx="1"/>
          </p:nvPr>
        </p:nvSpPr>
        <p:spPr>
          <a:xfrm>
            <a:off x="304800" y="1066800"/>
            <a:ext cx="11506200" cy="5257800"/>
          </a:xfrm>
        </p:spPr>
        <p:txBody>
          <a:bodyPr>
            <a:normAutofit fontScale="77500" lnSpcReduction="20000"/>
          </a:bodyPr>
          <a:lstStyle/>
          <a:p>
            <a:pPr marL="342900" lvl="0" indent="-342900" algn="l">
              <a:lnSpc>
                <a:spcPct val="150000"/>
              </a:lnSpc>
              <a:buFont typeface="Wingdings" panose="05000000000000000000" pitchFamily="2" charset="2"/>
              <a:buChar char="q"/>
            </a:pPr>
            <a:r>
              <a:rPr lang="en-US" sz="2800" dirty="0">
                <a:latin typeface="Times New Roman" panose="02020603050405020304" pitchFamily="18" charset="0"/>
                <a:cs typeface="Times New Roman" panose="02020603050405020304" pitchFamily="18" charset="0"/>
              </a:rPr>
              <a:t>Tea is one of the most widely consumed beverage in the world after water. It’s popularity has quickly grown in many countries of the world attracting many people who turning to drinking tea. </a:t>
            </a:r>
          </a:p>
          <a:p>
            <a:pPr marL="342900" lvl="0" indent="-342900" algn="l">
              <a:lnSpc>
                <a:spcPct val="150000"/>
              </a:lnSpc>
              <a:buFont typeface="Wingdings" panose="05000000000000000000" pitchFamily="2" charset="2"/>
              <a:buChar char="q"/>
            </a:pPr>
            <a:r>
              <a:rPr lang="en-US" sz="2800" dirty="0">
                <a:latin typeface="Times New Roman" panose="02020603050405020304" pitchFamily="18" charset="0"/>
                <a:cs typeface="Times New Roman" panose="02020603050405020304" pitchFamily="18" charset="0"/>
              </a:rPr>
              <a:t>Tea shops offers people a social setting where people can enjoy tea. </a:t>
            </a:r>
          </a:p>
          <a:p>
            <a:pPr marL="342900" lvl="0" indent="-342900" algn="l">
              <a:lnSpc>
                <a:spcPct val="150000"/>
              </a:lnSpc>
              <a:buFont typeface="Wingdings" panose="05000000000000000000" pitchFamily="2" charset="2"/>
              <a:buChar char="q"/>
            </a:pPr>
            <a:r>
              <a:rPr lang="en-US" sz="2800" dirty="0">
                <a:latin typeface="Times New Roman" panose="02020603050405020304" pitchFamily="18" charset="0"/>
                <a:cs typeface="Times New Roman" panose="02020603050405020304" pitchFamily="18" charset="0"/>
              </a:rPr>
              <a:t>In the United States, Tea ship are opening in small towns and large cities and the future looks promising as people’s preference and consumption of tea increase. </a:t>
            </a:r>
          </a:p>
          <a:p>
            <a:pPr marL="342900" lvl="0" indent="-342900" algn="l">
              <a:lnSpc>
                <a:spcPct val="150000"/>
              </a:lnSpc>
              <a:buFont typeface="Wingdings" panose="05000000000000000000" pitchFamily="2" charset="2"/>
              <a:buChar char="q"/>
            </a:pPr>
            <a:r>
              <a:rPr lang="en-US" sz="2800" dirty="0">
                <a:latin typeface="Times New Roman" panose="02020603050405020304" pitchFamily="18" charset="0"/>
                <a:cs typeface="Times New Roman" panose="02020603050405020304" pitchFamily="18" charset="0"/>
              </a:rPr>
              <a:t>Statistics show that the overall tea industry in the U.S. is on an upward growth trend with the annual growth rate raising between 4 to 6 in the last 5 years. </a:t>
            </a:r>
          </a:p>
          <a:p>
            <a:pPr marL="342900" lvl="0" indent="-342900" algn="l">
              <a:lnSpc>
                <a:spcPct val="150000"/>
              </a:lnSpc>
              <a:buFont typeface="Wingdings" panose="05000000000000000000" pitchFamily="2" charset="2"/>
              <a:buChar char="q"/>
            </a:pPr>
            <a:r>
              <a:rPr lang="en-US" sz="2800" dirty="0">
                <a:latin typeface="Times New Roman" panose="02020603050405020304" pitchFamily="18" charset="0"/>
                <a:cs typeface="Times New Roman" panose="02020603050405020304" pitchFamily="18" charset="0"/>
              </a:rPr>
              <a:t>This is an industry worth investing in, and this presentation provides a business plan for setting up and managing a Tea Shop.</a:t>
            </a:r>
          </a:p>
        </p:txBody>
      </p:sp>
    </p:spTree>
    <p:extLst>
      <p:ext uri="{BB962C8B-B14F-4D97-AF65-F5344CB8AC3E}">
        <p14:creationId xmlns:p14="http://schemas.microsoft.com/office/powerpoint/2010/main" val="33328173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10469880" cy="675640"/>
          </a:xfrm>
        </p:spPr>
        <p:txBody>
          <a:bodyPr>
            <a:normAutofit/>
          </a:bodyPr>
          <a:lstStyle/>
          <a:p>
            <a:pPr algn="ctr"/>
            <a:r>
              <a:rPr lang="en-US" b="1" dirty="0">
                <a:latin typeface="Times New Roman" panose="02020603050405020304" pitchFamily="18" charset="0"/>
                <a:cs typeface="Times New Roman" panose="02020603050405020304" pitchFamily="18" charset="0"/>
              </a:rPr>
              <a:t>COMPANY DESCRIPTION</a:t>
            </a:r>
          </a:p>
        </p:txBody>
      </p:sp>
      <p:sp>
        <p:nvSpPr>
          <p:cNvPr id="3" name="Content Placeholder 2"/>
          <p:cNvSpPr>
            <a:spLocks noGrp="1"/>
          </p:cNvSpPr>
          <p:nvPr>
            <p:ph idx="1"/>
          </p:nvPr>
        </p:nvSpPr>
        <p:spPr>
          <a:xfrm>
            <a:off x="381000" y="609600"/>
            <a:ext cx="11430000" cy="5562600"/>
          </a:xfrm>
          <a:gradFill>
            <a:gsLst>
              <a:gs pos="0">
                <a:schemeClr val="bg2">
                  <a:tint val="94000"/>
                  <a:satMod val="80000"/>
                  <a:lumMod val="106000"/>
                </a:schemeClr>
              </a:gs>
              <a:gs pos="100000">
                <a:schemeClr val="bg2">
                  <a:shade val="80000"/>
                </a:schemeClr>
              </a:gs>
            </a:gsLst>
            <a:path path="circle">
              <a:fillToRect l="43000" r="43000" b="100000"/>
            </a:path>
          </a:gradFill>
        </p:spPr>
        <p:txBody>
          <a:bodyPr>
            <a:normAutofit/>
          </a:bodyPr>
          <a:lstStyle/>
          <a:p>
            <a:pPr marL="0" indent="0">
              <a:lnSpc>
                <a:spcPct val="150000"/>
              </a:lnSpc>
              <a:buNone/>
            </a:pPr>
            <a:r>
              <a:rPr lang="en-US" sz="2400" dirty="0">
                <a:latin typeface="Times New Roman" panose="02020603050405020304" pitchFamily="18" charset="0"/>
                <a:cs typeface="Times New Roman" panose="02020603050405020304" pitchFamily="18" charset="0"/>
              </a:rPr>
              <a:t>Tea Time Tea Shop is a start up business with the focus of providing customers a wide variety of tee including black tea, green tea, flavored tea, herbal tea and loose tea. The Tea Shop also will provide tea accessories, chocolates and pastries that will accompany tea orders. </a:t>
            </a:r>
          </a:p>
          <a:p>
            <a:pPr marL="0" indent="0">
              <a:lnSpc>
                <a:spcPct val="150000"/>
              </a:lnSpc>
              <a:buNone/>
            </a:pPr>
            <a:r>
              <a:rPr lang="en-US" sz="2400" dirty="0">
                <a:latin typeface="Times New Roman" panose="02020603050405020304" pitchFamily="18" charset="0"/>
                <a:cs typeface="Times New Roman" panose="02020603050405020304" pitchFamily="18" charset="0"/>
              </a:rPr>
              <a:t>Tea Time Tea Shop targets tea lovers and who have discretionary income. The targeted customers include;</a:t>
            </a:r>
          </a:p>
          <a:p>
            <a:pPr lvl="1">
              <a:lnSpc>
                <a:spcPct val="150000"/>
              </a:lnSpc>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Business people</a:t>
            </a:r>
          </a:p>
          <a:p>
            <a:pPr lvl="1">
              <a:lnSpc>
                <a:spcPct val="150000"/>
              </a:lnSpc>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Corporate employees</a:t>
            </a:r>
          </a:p>
          <a:p>
            <a:pPr lvl="1">
              <a:lnSpc>
                <a:spcPct val="150000"/>
              </a:lnSpc>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Couples</a:t>
            </a:r>
          </a:p>
          <a:p>
            <a:pPr lvl="1">
              <a:lnSpc>
                <a:spcPct val="150000"/>
              </a:lnSpc>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Tea lovers</a:t>
            </a:r>
          </a:p>
        </p:txBody>
      </p:sp>
    </p:spTree>
    <p:extLst>
      <p:ext uri="{BB962C8B-B14F-4D97-AF65-F5344CB8AC3E}">
        <p14:creationId xmlns:p14="http://schemas.microsoft.com/office/powerpoint/2010/main" val="3765865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 name="Title 1"/>
          <p:cNvSpPr>
            <a:spLocks noGrp="1"/>
          </p:cNvSpPr>
          <p:nvPr>
            <p:ph type="title"/>
          </p:nvPr>
        </p:nvSpPr>
        <p:spPr>
          <a:xfrm>
            <a:off x="381000" y="152400"/>
            <a:ext cx="11506200" cy="567081"/>
          </a:xfrm>
        </p:spPr>
        <p:txBody>
          <a:bodyPr>
            <a:noAutofit/>
          </a:bodyPr>
          <a:lstStyle/>
          <a:p>
            <a:pPr algn="ctr"/>
            <a:r>
              <a:rPr lang="en-US" sz="3500" b="1" dirty="0">
                <a:latin typeface="Times New Roman" panose="02020603050405020304" pitchFamily="18" charset="0"/>
                <a:cs typeface="Times New Roman" panose="02020603050405020304" pitchFamily="18" charset="0"/>
              </a:rPr>
              <a:t>Products and Services</a:t>
            </a:r>
          </a:p>
        </p:txBody>
      </p:sp>
      <p:sp useBgFill="1">
        <p:nvSpPr>
          <p:cNvPr id="3" name="Content Placeholder 2"/>
          <p:cNvSpPr>
            <a:spLocks noGrp="1"/>
          </p:cNvSpPr>
          <p:nvPr>
            <p:ph idx="1"/>
          </p:nvPr>
        </p:nvSpPr>
        <p:spPr>
          <a:xfrm>
            <a:off x="0" y="762000"/>
            <a:ext cx="12192000" cy="5562600"/>
          </a:xfrm>
        </p:spPr>
        <p:txBody>
          <a:bodyPr numCol="2">
            <a:normAutofit/>
          </a:bodyPr>
          <a:lstStyle/>
          <a:p>
            <a:pPr>
              <a:lnSpc>
                <a:spcPct val="150000"/>
              </a:lnSpc>
            </a:pPr>
            <a:r>
              <a:rPr lang="en-US" sz="2400" dirty="0">
                <a:latin typeface="Times New Roman" panose="02020603050405020304" pitchFamily="18" charset="0"/>
                <a:cs typeface="Times New Roman" panose="02020603050405020304" pitchFamily="18" charset="0"/>
              </a:rPr>
              <a:t>Tea Time Tea shop will specialize in providing customers with high quality tea that gives customers new experiences in a fun and relaxed environment. </a:t>
            </a:r>
          </a:p>
          <a:p>
            <a:pPr lvl="1">
              <a:lnSpc>
                <a:spcPct val="150000"/>
              </a:lnSpc>
              <a:buFont typeface="Wingdings" panose="05000000000000000000" pitchFamily="2" charset="2"/>
              <a:buChar char="v"/>
            </a:pPr>
            <a:r>
              <a:rPr lang="en-US" sz="2000" dirty="0">
                <a:latin typeface="Times New Roman" panose="02020603050405020304" pitchFamily="18" charset="0"/>
                <a:cs typeface="Times New Roman" panose="02020603050405020304" pitchFamily="18" charset="0"/>
              </a:rPr>
              <a:t>Variety of tea types</a:t>
            </a:r>
          </a:p>
          <a:p>
            <a:pPr lvl="1">
              <a:lnSpc>
                <a:spcPct val="150000"/>
              </a:lnSpc>
              <a:buFont typeface="Wingdings" panose="05000000000000000000" pitchFamily="2" charset="2"/>
              <a:buChar char="v"/>
            </a:pPr>
            <a:r>
              <a:rPr lang="en-US" sz="2000" dirty="0">
                <a:latin typeface="Times New Roman" panose="02020603050405020304" pitchFamily="18" charset="0"/>
                <a:cs typeface="Times New Roman" panose="02020603050405020304" pitchFamily="18" charset="0"/>
              </a:rPr>
              <a:t>Gift Baskets</a:t>
            </a:r>
          </a:p>
          <a:p>
            <a:pPr lvl="1">
              <a:lnSpc>
                <a:spcPct val="150000"/>
              </a:lnSpc>
              <a:buFont typeface="Wingdings" panose="05000000000000000000" pitchFamily="2" charset="2"/>
              <a:buChar char="v"/>
            </a:pPr>
            <a:r>
              <a:rPr lang="en-US" sz="2000" dirty="0">
                <a:latin typeface="Times New Roman" panose="02020603050405020304" pitchFamily="18" charset="0"/>
                <a:cs typeface="Times New Roman" panose="02020603050405020304" pitchFamily="18" charset="0"/>
              </a:rPr>
              <a:t>Pastries</a:t>
            </a:r>
          </a:p>
          <a:p>
            <a:pPr lvl="1">
              <a:lnSpc>
                <a:spcPct val="150000"/>
              </a:lnSpc>
              <a:buFont typeface="Wingdings" panose="05000000000000000000" pitchFamily="2" charset="2"/>
              <a:buChar char="v"/>
            </a:pPr>
            <a:r>
              <a:rPr lang="en-US" sz="2000" dirty="0">
                <a:latin typeface="Times New Roman" panose="02020603050405020304" pitchFamily="18" charset="0"/>
                <a:cs typeface="Times New Roman" panose="02020603050405020304" pitchFamily="18" charset="0"/>
              </a:rPr>
              <a:t>Tea accessories</a:t>
            </a:r>
          </a:p>
          <a:p>
            <a:pPr lvl="1">
              <a:lnSpc>
                <a:spcPct val="150000"/>
              </a:lnSpc>
              <a:buFont typeface="Wingdings" panose="05000000000000000000" pitchFamily="2" charset="2"/>
              <a:buChar char="v"/>
            </a:pPr>
            <a:r>
              <a:rPr lang="en-US" sz="2000" dirty="0">
                <a:latin typeface="Times New Roman" panose="02020603050405020304" pitchFamily="18" charset="0"/>
                <a:cs typeface="Times New Roman" panose="02020603050405020304" pitchFamily="18" charset="0"/>
              </a:rPr>
              <a:t>Chocolates</a:t>
            </a:r>
          </a:p>
          <a:p>
            <a:pPr marL="457200" lvl="1" indent="0">
              <a:lnSpc>
                <a:spcPct val="150000"/>
              </a:lnSpc>
              <a:buNone/>
            </a:pPr>
            <a:endParaRPr lang="en-US" sz="2000"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163135D7-9378-4F1A-AB06-B7AF4A73AFCA}"/>
              </a:ext>
            </a:extLst>
          </p:cNvPr>
          <p:cNvPicPr>
            <a:picLocks noChangeAspect="1"/>
          </p:cNvPicPr>
          <p:nvPr/>
        </p:nvPicPr>
        <p:blipFill>
          <a:blip r:embed="rId3"/>
          <a:stretch>
            <a:fillRect/>
          </a:stretch>
        </p:blipFill>
        <p:spPr>
          <a:xfrm>
            <a:off x="6477000" y="838200"/>
            <a:ext cx="5715000" cy="5334000"/>
          </a:xfrm>
          <a:prstGeom prst="rect">
            <a:avLst/>
          </a:prstGeom>
        </p:spPr>
      </p:pic>
    </p:spTree>
    <p:extLst>
      <p:ext uri="{BB962C8B-B14F-4D97-AF65-F5344CB8AC3E}">
        <p14:creationId xmlns:p14="http://schemas.microsoft.com/office/powerpoint/2010/main" val="2193455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9603275" cy="643281"/>
          </a:xfrm>
        </p:spPr>
        <p:txBody>
          <a:bodyPr>
            <a:normAutofit/>
          </a:bodyPr>
          <a:lstStyle/>
          <a:p>
            <a:pPr algn="ctr"/>
            <a:r>
              <a:rPr lang="en-US" sz="3600" b="1" dirty="0">
                <a:latin typeface="Times New Roman" panose="02020603050405020304" pitchFamily="18" charset="0"/>
                <a:cs typeface="Times New Roman" panose="02020603050405020304" pitchFamily="18" charset="0"/>
              </a:rPr>
              <a:t>Market Analysis</a:t>
            </a:r>
          </a:p>
        </p:txBody>
      </p:sp>
      <p:sp>
        <p:nvSpPr>
          <p:cNvPr id="3" name="Content Placeholder 2"/>
          <p:cNvSpPr>
            <a:spLocks noGrp="1"/>
          </p:cNvSpPr>
          <p:nvPr>
            <p:ph idx="1"/>
          </p:nvPr>
        </p:nvSpPr>
        <p:spPr>
          <a:xfrm>
            <a:off x="228600" y="685800"/>
            <a:ext cx="11658600" cy="6019800"/>
          </a:xfrm>
          <a:gradFill>
            <a:gsLst>
              <a:gs pos="0">
                <a:schemeClr val="bg2">
                  <a:tint val="94000"/>
                  <a:satMod val="80000"/>
                  <a:lumMod val="106000"/>
                </a:schemeClr>
              </a:gs>
              <a:gs pos="100000">
                <a:schemeClr val="bg2">
                  <a:shade val="80000"/>
                </a:schemeClr>
              </a:gs>
            </a:gsLst>
            <a:path path="circle">
              <a:fillToRect l="43000" r="43000" b="100000"/>
            </a:path>
          </a:gradFill>
        </p:spPr>
        <p:txBody>
          <a:bodyPr numCol="2">
            <a:normAutofit/>
          </a:bodyPr>
          <a:lstStyle/>
          <a:p>
            <a:pPr marL="0" indent="0">
              <a:lnSpc>
                <a:spcPct val="200000"/>
              </a:lnSpc>
              <a:buNone/>
            </a:pPr>
            <a:r>
              <a:rPr lang="en-US" dirty="0">
                <a:latin typeface="Times New Roman" panose="02020603050405020304" pitchFamily="18" charset="0"/>
                <a:cs typeface="Times New Roman" panose="02020603050405020304" pitchFamily="18" charset="0"/>
              </a:rPr>
              <a:t>In 2020 the global tea market was valued at approximately $200 million and expected to rise into the future. Tea’s popularity has grown world wide over the last couple of decades. A product that is thought to originate from Western Asia, it was used as a medicinal beverage, and gained popularity in Asian countries for recreational use. Tea’s popularity has significantly grown around the world with many people using it at any time. </a:t>
            </a:r>
          </a:p>
        </p:txBody>
      </p:sp>
      <p:pic>
        <p:nvPicPr>
          <p:cNvPr id="5" name="Picture 4">
            <a:extLst>
              <a:ext uri="{FF2B5EF4-FFF2-40B4-BE49-F238E27FC236}">
                <a16:creationId xmlns:a16="http://schemas.microsoft.com/office/drawing/2014/main" id="{FF80B281-C16E-4D4F-BC5A-D5FCC5489DE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72200" y="762000"/>
            <a:ext cx="5638800" cy="5715000"/>
          </a:xfrm>
          <a:prstGeom prst="rect">
            <a:avLst/>
          </a:prstGeom>
        </p:spPr>
      </p:pic>
    </p:spTree>
    <p:extLst>
      <p:ext uri="{BB962C8B-B14F-4D97-AF65-F5344CB8AC3E}">
        <p14:creationId xmlns:p14="http://schemas.microsoft.com/office/powerpoint/2010/main" val="3976595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9603275" cy="643281"/>
          </a:xfrm>
        </p:spPr>
        <p:txBody>
          <a:bodyPr>
            <a:normAutofit/>
          </a:bodyPr>
          <a:lstStyle/>
          <a:p>
            <a:pPr algn="ctr"/>
            <a:r>
              <a:rPr lang="en-US" sz="3600" b="1" dirty="0">
                <a:latin typeface="Times New Roman" panose="02020603050405020304" pitchFamily="18" charset="0"/>
                <a:cs typeface="Times New Roman" panose="02020603050405020304" pitchFamily="18" charset="0"/>
              </a:rPr>
              <a:t>Market Analysis (Continuation)</a:t>
            </a:r>
          </a:p>
        </p:txBody>
      </p:sp>
      <p:sp>
        <p:nvSpPr>
          <p:cNvPr id="3" name="Content Placeholder 2"/>
          <p:cNvSpPr>
            <a:spLocks noGrp="1"/>
          </p:cNvSpPr>
          <p:nvPr>
            <p:ph idx="1"/>
          </p:nvPr>
        </p:nvSpPr>
        <p:spPr>
          <a:xfrm>
            <a:off x="228600" y="685800"/>
            <a:ext cx="11658600" cy="6019800"/>
          </a:xfrm>
          <a:gradFill>
            <a:gsLst>
              <a:gs pos="0">
                <a:schemeClr val="bg2">
                  <a:tint val="94000"/>
                  <a:satMod val="80000"/>
                  <a:lumMod val="106000"/>
                </a:schemeClr>
              </a:gs>
              <a:gs pos="100000">
                <a:schemeClr val="bg2">
                  <a:shade val="80000"/>
                </a:schemeClr>
              </a:gs>
            </a:gsLst>
            <a:path path="circle">
              <a:fillToRect l="43000" r="43000" b="100000"/>
            </a:path>
          </a:gradFill>
        </p:spPr>
        <p:txBody>
          <a:bodyPr>
            <a:normAutofit fontScale="92500"/>
          </a:bodyPr>
          <a:lstStyle/>
          <a:p>
            <a:pPr>
              <a:lnSpc>
                <a:spcPct val="150000"/>
              </a:lnSpc>
            </a:pPr>
            <a:r>
              <a:rPr lang="en-US" sz="2800" dirty="0">
                <a:latin typeface="Times New Roman" panose="02020603050405020304" pitchFamily="18" charset="0"/>
                <a:cs typeface="Times New Roman" panose="02020603050405020304" pitchFamily="18" charset="0"/>
              </a:rPr>
              <a:t>Over the last 15 years, the American tea market has significantly grow with tea sales increasing by 165%. Tea shop, house and rooms offering sit in services for customers to enjoy tea have also significantly increased by 15% (</a:t>
            </a:r>
            <a:r>
              <a:rPr lang="en-US" sz="2800" b="0" i="0" dirty="0" err="1">
                <a:solidFill>
                  <a:srgbClr val="222222"/>
                </a:solidFill>
                <a:effectLst/>
                <a:latin typeface="Times New Roman" panose="02020603050405020304" pitchFamily="18" charset="0"/>
                <a:cs typeface="Times New Roman" panose="02020603050405020304" pitchFamily="18" charset="0"/>
              </a:rPr>
              <a:t>Hajra</a:t>
            </a:r>
            <a:r>
              <a:rPr lang="en-US" sz="2800" b="0" i="0" dirty="0">
                <a:solidFill>
                  <a:srgbClr val="222222"/>
                </a:solidFill>
                <a:effectLst/>
                <a:latin typeface="Times New Roman" panose="02020603050405020304" pitchFamily="18" charset="0"/>
                <a:cs typeface="Times New Roman" panose="02020603050405020304" pitchFamily="18" charset="0"/>
              </a:rPr>
              <a:t>, 2017).</a:t>
            </a:r>
            <a:r>
              <a:rPr lang="en-US" sz="2800" dirty="0">
                <a:latin typeface="Times New Roman" panose="02020603050405020304" pitchFamily="18" charset="0"/>
                <a:cs typeface="Times New Roman" panose="02020603050405020304" pitchFamily="18" charset="0"/>
              </a:rPr>
              <a:t> </a:t>
            </a:r>
          </a:p>
          <a:p>
            <a:pPr>
              <a:lnSpc>
                <a:spcPct val="150000"/>
              </a:lnSpc>
            </a:pPr>
            <a:r>
              <a:rPr lang="en-US" sz="2800" dirty="0">
                <a:latin typeface="Times New Roman" panose="02020603050405020304" pitchFamily="18" charset="0"/>
                <a:cs typeface="Times New Roman" panose="02020603050405020304" pitchFamily="18" charset="0"/>
              </a:rPr>
              <a:t>The interest in tea has risen among most working Americans due to the marketing efforts made by giant beverage companies such as Seattle’s best and Starbucks. Additionally, the changing fashion has made hot beverages an acceptable idea. </a:t>
            </a:r>
          </a:p>
          <a:p>
            <a:pPr>
              <a:lnSpc>
                <a:spcPct val="150000"/>
              </a:lnSpc>
            </a:pPr>
            <a:r>
              <a:rPr lang="en-US" sz="2800" dirty="0">
                <a:latin typeface="Times New Roman" panose="02020603050405020304" pitchFamily="18" charset="0"/>
                <a:cs typeface="Times New Roman" panose="02020603050405020304" pitchFamily="18" charset="0"/>
              </a:rPr>
              <a:t>An extensive literature evidence links tea with health benefits which has made consumers to turn towards as a natural, health beneficial and affordable luxury (</a:t>
            </a:r>
            <a:r>
              <a:rPr lang="en-US" sz="2800" b="0" i="0" dirty="0">
                <a:solidFill>
                  <a:srgbClr val="222222"/>
                </a:solidFill>
                <a:effectLst/>
                <a:latin typeface="Times New Roman" panose="02020603050405020304" pitchFamily="18" charset="0"/>
                <a:cs typeface="Times New Roman" panose="02020603050405020304" pitchFamily="18" charset="0"/>
              </a:rPr>
              <a:t>Vieux et al., 2019)</a:t>
            </a:r>
            <a:r>
              <a:rPr lang="en-US" sz="28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5111453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10593875" cy="567081"/>
          </a:xfrm>
        </p:spPr>
        <p:txBody>
          <a:bodyPr/>
          <a:lstStyle/>
          <a:p>
            <a:pPr algn="ctr"/>
            <a:r>
              <a:rPr lang="en-US" b="1" dirty="0">
                <a:latin typeface="Times New Roman" panose="02020603050405020304" pitchFamily="18" charset="0"/>
                <a:cs typeface="Times New Roman" panose="02020603050405020304" pitchFamily="18" charset="0"/>
              </a:rPr>
              <a:t>Market Analysis (Continuation)</a:t>
            </a:r>
          </a:p>
        </p:txBody>
      </p:sp>
      <p:sp>
        <p:nvSpPr>
          <p:cNvPr id="3" name="Content Placeholder 2"/>
          <p:cNvSpPr>
            <a:spLocks noGrp="1"/>
          </p:cNvSpPr>
          <p:nvPr>
            <p:ph idx="1"/>
          </p:nvPr>
        </p:nvSpPr>
        <p:spPr>
          <a:xfrm>
            <a:off x="381001" y="685800"/>
            <a:ext cx="10673854" cy="6019800"/>
          </a:xfrm>
          <a:noFill/>
        </p:spPr>
        <p:txBody>
          <a:bodyPr/>
          <a:lstStyle/>
          <a:p>
            <a:pPr marL="0" indent="0" algn="ctr">
              <a:lnSpc>
                <a:spcPct val="150000"/>
              </a:lnSpc>
              <a:buNone/>
            </a:pPr>
            <a:r>
              <a:rPr lang="en-US" sz="2800" b="1" dirty="0">
                <a:latin typeface="Times New Roman" panose="02020603050405020304" pitchFamily="18" charset="0"/>
                <a:cs typeface="Times New Roman" panose="02020603050405020304" pitchFamily="18" charset="0"/>
              </a:rPr>
              <a:t>Target Market Strategy</a:t>
            </a:r>
          </a:p>
          <a:p>
            <a:pPr>
              <a:lnSpc>
                <a:spcPct val="150000"/>
              </a:lnSpc>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Tea Time Tea Shop will provide an relaxed and fun environment for upper and middle class customers to socialize while enjoying premium teas, unique chocolates and pastries. </a:t>
            </a:r>
          </a:p>
          <a:p>
            <a:pPr>
              <a:lnSpc>
                <a:spcPct val="200000"/>
              </a:lnSpc>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Tea Time Tea Shop customers will be happy to pay for our premium tea, pastries, unique chocolates and high quality services. </a:t>
            </a:r>
          </a:p>
          <a:p>
            <a:pPr>
              <a:lnSpc>
                <a:spcPct val="200000"/>
              </a:lnSpc>
              <a:buFont typeface="Wingdings" panose="05000000000000000000" pitchFamily="2" charset="2"/>
              <a:buChar char="v"/>
            </a:pPr>
            <a:r>
              <a:rPr lang="en-US" sz="2400" dirty="0">
                <a:latin typeface="Times New Roman" panose="02020603050405020304" pitchFamily="18" charset="0"/>
                <a:cs typeface="Times New Roman" panose="02020603050405020304" pitchFamily="18" charset="0"/>
              </a:rPr>
              <a:t>Higher prices for some items such as unique chocolates can encourage sales as customers always to bust the best and high quality products. </a:t>
            </a:r>
          </a:p>
        </p:txBody>
      </p:sp>
    </p:spTree>
    <p:extLst>
      <p:ext uri="{BB962C8B-B14F-4D97-AF65-F5344CB8AC3E}">
        <p14:creationId xmlns:p14="http://schemas.microsoft.com/office/powerpoint/2010/main" val="3676793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Banded_Design_Teal">
      <a:dk1>
        <a:srgbClr val="363D3D"/>
      </a:dk1>
      <a:lt1>
        <a:sysClr val="window" lastClr="FFFFFF"/>
      </a:lt1>
      <a:dk2>
        <a:srgbClr val="000000"/>
      </a:dk2>
      <a:lt2>
        <a:srgbClr val="E5E8E8"/>
      </a:lt2>
      <a:accent1>
        <a:srgbClr val="3AAFB2"/>
      </a:accent1>
      <a:accent2>
        <a:srgbClr val="6ABD45"/>
      </a:accent2>
      <a:accent3>
        <a:srgbClr val="EBCA21"/>
      </a:accent3>
      <a:accent4>
        <a:srgbClr val="EB8D21"/>
      </a:accent4>
      <a:accent5>
        <a:srgbClr val="EB5638"/>
      </a:accent5>
      <a:accent6>
        <a:srgbClr val="5172B1"/>
      </a:accent6>
      <a:hlink>
        <a:srgbClr val="3A9CDB"/>
      </a:hlink>
      <a:folHlink>
        <a:srgbClr val="5172B1"/>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Banded_Design_Teal">
      <a:dk1>
        <a:srgbClr val="363D3D"/>
      </a:dk1>
      <a:lt1>
        <a:sysClr val="window" lastClr="FFFFFF"/>
      </a:lt1>
      <a:dk2>
        <a:srgbClr val="000000"/>
      </a:dk2>
      <a:lt2>
        <a:srgbClr val="E5E8E8"/>
      </a:lt2>
      <a:accent1>
        <a:srgbClr val="3AAFB2"/>
      </a:accent1>
      <a:accent2>
        <a:srgbClr val="6ABD45"/>
      </a:accent2>
      <a:accent3>
        <a:srgbClr val="EBCA21"/>
      </a:accent3>
      <a:accent4>
        <a:srgbClr val="EB8D21"/>
      </a:accent4>
      <a:accent5>
        <a:srgbClr val="EB5638"/>
      </a:accent5>
      <a:accent6>
        <a:srgbClr val="5172B1"/>
      </a:accent6>
      <a:hlink>
        <a:srgbClr val="3A9CDB"/>
      </a:hlink>
      <a:folHlink>
        <a:srgbClr val="5172B1"/>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Gallery</Template>
  <TotalTime>466</TotalTime>
  <Words>3230</Words>
  <Application>Microsoft Office PowerPoint</Application>
  <PresentationFormat>Widescreen</PresentationFormat>
  <Paragraphs>164</Paragraphs>
  <Slides>19</Slides>
  <Notes>17</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19</vt:i4>
      </vt:variant>
    </vt:vector>
  </HeadingPairs>
  <TitlesOfParts>
    <vt:vector size="29" baseType="lpstr">
      <vt:lpstr>Algerian</vt:lpstr>
      <vt:lpstr>Arial</vt:lpstr>
      <vt:lpstr>Corbel</vt:lpstr>
      <vt:lpstr>Gill Sans MT</vt:lpstr>
      <vt:lpstr>Open Sans</vt:lpstr>
      <vt:lpstr>Raleway</vt:lpstr>
      <vt:lpstr>Rubik</vt:lpstr>
      <vt:lpstr>Times New Roman</vt:lpstr>
      <vt:lpstr>Wingdings</vt:lpstr>
      <vt:lpstr>Gallery</vt:lpstr>
      <vt:lpstr>Tea Shop Business Plan</vt:lpstr>
      <vt:lpstr>Presentation Scope</vt:lpstr>
      <vt:lpstr>Executive Summary</vt:lpstr>
      <vt:lpstr>INTRODUCTION</vt:lpstr>
      <vt:lpstr>COMPANY DESCRIPTION</vt:lpstr>
      <vt:lpstr>Products and Services</vt:lpstr>
      <vt:lpstr>Market Analysis</vt:lpstr>
      <vt:lpstr>Market Analysis (Continuation)</vt:lpstr>
      <vt:lpstr>Market Analysis (Continuation)</vt:lpstr>
      <vt:lpstr>Competition Analysis</vt:lpstr>
      <vt:lpstr>Competition Analysis (Continuation)</vt:lpstr>
      <vt:lpstr>Competition Analysis (Continuation)</vt:lpstr>
      <vt:lpstr>Sales and Marketing Plan</vt:lpstr>
      <vt:lpstr>Sales and Marketing plan (Continuation)</vt:lpstr>
      <vt:lpstr>Sales and marketing plan (Continuation)</vt:lpstr>
      <vt:lpstr>Operating plan</vt:lpstr>
      <vt:lpstr>Management plan</vt:lpstr>
      <vt:lpstr>Financial plan</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Project Plan</dc:title>
  <dc:creator>My computer</dc:creator>
  <cp:lastModifiedBy>My computer</cp:lastModifiedBy>
  <cp:revision>154</cp:revision>
  <dcterms:created xsi:type="dcterms:W3CDTF">2021-04-23T08:57:51Z</dcterms:created>
  <dcterms:modified xsi:type="dcterms:W3CDTF">2021-04-23T17:23:53Z</dcterms:modified>
</cp:coreProperties>
</file>